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77" r:id="rId4"/>
    <p:sldId id="275" r:id="rId5"/>
    <p:sldId id="278" r:id="rId6"/>
    <p:sldId id="282" r:id="rId7"/>
    <p:sldId id="279" r:id="rId8"/>
    <p:sldId id="283" r:id="rId9"/>
    <p:sldId id="284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300" r:id="rId18"/>
    <p:sldId id="296" r:id="rId19"/>
    <p:sldId id="297" r:id="rId20"/>
    <p:sldId id="298" r:id="rId21"/>
    <p:sldId id="280" r:id="rId22"/>
    <p:sldId id="285" r:id="rId23"/>
    <p:sldId id="317" r:id="rId24"/>
    <p:sldId id="301" r:id="rId25"/>
    <p:sldId id="302" r:id="rId26"/>
    <p:sldId id="303" r:id="rId27"/>
    <p:sldId id="304" r:id="rId28"/>
    <p:sldId id="315" r:id="rId29"/>
    <p:sldId id="316" r:id="rId30"/>
    <p:sldId id="305" r:id="rId31"/>
    <p:sldId id="318" r:id="rId32"/>
    <p:sldId id="319" r:id="rId33"/>
    <p:sldId id="306" r:id="rId34"/>
    <p:sldId id="307" r:id="rId35"/>
    <p:sldId id="308" r:id="rId36"/>
    <p:sldId id="309" r:id="rId37"/>
    <p:sldId id="281" r:id="rId38"/>
    <p:sldId id="287" r:id="rId39"/>
    <p:sldId id="321" r:id="rId40"/>
    <p:sldId id="320" r:id="rId41"/>
    <p:sldId id="272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423" userDrawn="1">
          <p15:clr>
            <a:srgbClr val="A4A3A4"/>
          </p15:clr>
        </p15:guide>
        <p15:guide id="3" pos="801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322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CDE"/>
    <a:srgbClr val="02A4FF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1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09" y="67"/>
      </p:cViewPr>
      <p:guideLst>
        <p:guide orient="horz" pos="2160"/>
        <p:guide pos="7423"/>
        <p:guide pos="801"/>
        <p:guide pos="143"/>
        <p:guide pos="3228"/>
        <p:guide orient="horz" pos="731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826EC3-9921-4B2D-A595-523630C8E15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ED9FA21-5F96-4D89-B305-3FCA6EB2EC67}">
      <dgm:prSet phldrT="[文本]"/>
      <dgm:spPr/>
      <dgm:t>
        <a:bodyPr/>
        <a:lstStyle/>
        <a:p>
          <a:r>
            <a:rPr lang="en-US" altLang="zh-CN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  <a:r>
            <a:rPr lang="zh-CN" altLang="en-US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、作品的设计目的</a:t>
          </a:r>
          <a:endParaRPr lang="zh-CN" altLang="en-US" b="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751E4CB-B9BE-447D-92A4-04920FBC6CE6}" type="parTrans" cxnId="{EB2ADF0F-27E1-4A25-9044-08C6B33808A5}">
      <dgm:prSet/>
      <dgm:spPr/>
      <dgm:t>
        <a:bodyPr/>
        <a:lstStyle/>
        <a:p>
          <a:endParaRPr lang="zh-CN" altLang="en-US"/>
        </a:p>
      </dgm:t>
    </dgm:pt>
    <dgm:pt modelId="{3BE8DE33-4B4E-45C9-B89B-C6E38647E371}" type="sibTrans" cxnId="{EB2ADF0F-27E1-4A25-9044-08C6B33808A5}">
      <dgm:prSet/>
      <dgm:spPr/>
      <dgm:t>
        <a:bodyPr/>
        <a:lstStyle/>
        <a:p>
          <a:endParaRPr lang="zh-CN" altLang="en-US"/>
        </a:p>
      </dgm:t>
    </dgm:pt>
    <dgm:pt modelId="{0BFF745B-0715-4DA5-AEAE-AE8C0CFF0939}">
      <dgm:prSet phldrT="[文本]"/>
      <dgm:spPr/>
      <dgm:t>
        <a:bodyPr/>
        <a:lstStyle/>
        <a:p>
          <a:r>
            <a:rPr lang="en-US" altLang="zh-CN" dirty="0" smtClean="0"/>
            <a:t>2</a:t>
          </a:r>
          <a:r>
            <a:rPr lang="zh-CN" altLang="en-US" dirty="0" smtClean="0"/>
            <a:t>、作品的主要内容</a:t>
          </a:r>
          <a:endParaRPr lang="zh-CN" altLang="en-US" dirty="0"/>
        </a:p>
      </dgm:t>
    </dgm:pt>
    <dgm:pt modelId="{8DC2EEB6-894F-4077-80E3-2B59837E92AF}" type="parTrans" cxnId="{5A21427C-8DC2-4657-A2A2-35337C04F74D}">
      <dgm:prSet/>
      <dgm:spPr/>
      <dgm:t>
        <a:bodyPr/>
        <a:lstStyle/>
        <a:p>
          <a:endParaRPr lang="zh-CN" altLang="en-US"/>
        </a:p>
      </dgm:t>
    </dgm:pt>
    <dgm:pt modelId="{60329D5A-04F0-41D1-AA80-A832612E01B8}" type="sibTrans" cxnId="{5A21427C-8DC2-4657-A2A2-35337C04F74D}">
      <dgm:prSet/>
      <dgm:spPr/>
      <dgm:t>
        <a:bodyPr/>
        <a:lstStyle/>
        <a:p>
          <a:endParaRPr lang="zh-CN" altLang="en-US"/>
        </a:p>
      </dgm:t>
    </dgm:pt>
    <dgm:pt modelId="{B75191B9-2EF4-40D5-B902-19C6A93D65C6}">
      <dgm:prSet phldrT="[文本]"/>
      <dgm:spPr/>
      <dgm:t>
        <a:bodyPr/>
        <a:lstStyle/>
        <a:p>
          <a:r>
            <a:rPr lang="en-US" altLang="zh-CN" dirty="0" smtClean="0"/>
            <a:t>3</a:t>
          </a:r>
          <a:r>
            <a:rPr lang="zh-CN" altLang="en-US" dirty="0" smtClean="0"/>
            <a:t>、作品的具体实现</a:t>
          </a:r>
          <a:endParaRPr lang="zh-CN" altLang="en-US" dirty="0"/>
        </a:p>
      </dgm:t>
    </dgm:pt>
    <dgm:pt modelId="{3BFC3B2F-AE18-424F-B6DB-C0852302FBDE}" type="parTrans" cxnId="{A7D8A270-532F-465D-B5EC-79842EA4A06A}">
      <dgm:prSet/>
      <dgm:spPr/>
      <dgm:t>
        <a:bodyPr/>
        <a:lstStyle/>
        <a:p>
          <a:endParaRPr lang="zh-CN" altLang="en-US"/>
        </a:p>
      </dgm:t>
    </dgm:pt>
    <dgm:pt modelId="{3FD804C9-DE8C-4C01-916B-709E850DDC60}" type="sibTrans" cxnId="{A7D8A270-532F-465D-B5EC-79842EA4A06A}">
      <dgm:prSet/>
      <dgm:spPr/>
      <dgm:t>
        <a:bodyPr/>
        <a:lstStyle/>
        <a:p>
          <a:endParaRPr lang="zh-CN" altLang="en-US"/>
        </a:p>
      </dgm:t>
    </dgm:pt>
    <dgm:pt modelId="{436C4AD6-8B48-4588-B926-6B718D7D0AF7}">
      <dgm:prSet/>
      <dgm:spPr/>
      <dgm:t>
        <a:bodyPr/>
        <a:lstStyle/>
        <a:p>
          <a:r>
            <a:rPr lang="en-US" altLang="zh-CN" dirty="0" smtClean="0"/>
            <a:t>4</a:t>
          </a:r>
          <a:r>
            <a:rPr lang="zh-CN" altLang="en-US" dirty="0" smtClean="0"/>
            <a:t>、作品的创新点与成果</a:t>
          </a:r>
          <a:endParaRPr lang="zh-CN" altLang="en-US" dirty="0"/>
        </a:p>
      </dgm:t>
    </dgm:pt>
    <dgm:pt modelId="{61D8CD1E-1370-424F-9DE9-7E38068B1D65}" type="parTrans" cxnId="{AC634467-0737-4E4E-BEF3-133C33BF9B65}">
      <dgm:prSet/>
      <dgm:spPr/>
      <dgm:t>
        <a:bodyPr/>
        <a:lstStyle/>
        <a:p>
          <a:endParaRPr lang="zh-CN" altLang="en-US"/>
        </a:p>
      </dgm:t>
    </dgm:pt>
    <dgm:pt modelId="{91B0C5CE-990D-43A2-BC5A-18235BEA6FDA}" type="sibTrans" cxnId="{AC634467-0737-4E4E-BEF3-133C33BF9B65}">
      <dgm:prSet/>
      <dgm:spPr/>
      <dgm:t>
        <a:bodyPr/>
        <a:lstStyle/>
        <a:p>
          <a:endParaRPr lang="zh-CN" altLang="en-US"/>
        </a:p>
      </dgm:t>
    </dgm:pt>
    <dgm:pt modelId="{4EF29D4F-1708-4066-B718-23B4E892F196}" type="pres">
      <dgm:prSet presAssocID="{09826EC3-9921-4B2D-A595-523630C8E15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AC05742-DF5F-43C4-B691-152D4FCFF318}" type="pres">
      <dgm:prSet presAssocID="{EED9FA21-5F96-4D89-B305-3FCA6EB2EC67}" presName="parentLin" presStyleCnt="0"/>
      <dgm:spPr/>
    </dgm:pt>
    <dgm:pt modelId="{63F75080-52E0-4B4F-B0B1-B109F142D221}" type="pres">
      <dgm:prSet presAssocID="{EED9FA21-5F96-4D89-B305-3FCA6EB2EC6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CE1F7099-A958-4908-A583-E6762FB71B0D}" type="pres">
      <dgm:prSet presAssocID="{EED9FA21-5F96-4D89-B305-3FCA6EB2EC6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35C08-C970-4553-B714-056756E1735E}" type="pres">
      <dgm:prSet presAssocID="{EED9FA21-5F96-4D89-B305-3FCA6EB2EC67}" presName="negativeSpace" presStyleCnt="0"/>
      <dgm:spPr/>
    </dgm:pt>
    <dgm:pt modelId="{006DF437-F0B1-4D14-A113-1E7DCE5DEC89}" type="pres">
      <dgm:prSet presAssocID="{EED9FA21-5F96-4D89-B305-3FCA6EB2EC67}" presName="childText" presStyleLbl="conFgAcc1" presStyleIdx="0" presStyleCnt="4">
        <dgm:presLayoutVars>
          <dgm:bulletEnabled val="1"/>
        </dgm:presLayoutVars>
      </dgm:prSet>
      <dgm:spPr/>
    </dgm:pt>
    <dgm:pt modelId="{183983C7-9FED-408A-A5C4-64EFF9768E5E}" type="pres">
      <dgm:prSet presAssocID="{3BE8DE33-4B4E-45C9-B89B-C6E38647E371}" presName="spaceBetweenRectangles" presStyleCnt="0"/>
      <dgm:spPr/>
    </dgm:pt>
    <dgm:pt modelId="{AEDF6CAB-54AF-4483-8D30-F344CA6F1766}" type="pres">
      <dgm:prSet presAssocID="{0BFF745B-0715-4DA5-AEAE-AE8C0CFF0939}" presName="parentLin" presStyleCnt="0"/>
      <dgm:spPr/>
    </dgm:pt>
    <dgm:pt modelId="{797BD1C8-F7B7-4039-B63E-6100DC1EBD85}" type="pres">
      <dgm:prSet presAssocID="{0BFF745B-0715-4DA5-AEAE-AE8C0CFF0939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04147DF-DA32-45F3-852D-FEE65EF860A1}" type="pres">
      <dgm:prSet presAssocID="{0BFF745B-0715-4DA5-AEAE-AE8C0CFF093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CB761-EBF1-4458-8541-777C273DCBB5}" type="pres">
      <dgm:prSet presAssocID="{0BFF745B-0715-4DA5-AEAE-AE8C0CFF0939}" presName="negativeSpace" presStyleCnt="0"/>
      <dgm:spPr/>
    </dgm:pt>
    <dgm:pt modelId="{429E437D-A488-43F2-8AE6-81EFA065D386}" type="pres">
      <dgm:prSet presAssocID="{0BFF745B-0715-4DA5-AEAE-AE8C0CFF0939}" presName="childText" presStyleLbl="conFgAcc1" presStyleIdx="1" presStyleCnt="4">
        <dgm:presLayoutVars>
          <dgm:bulletEnabled val="1"/>
        </dgm:presLayoutVars>
      </dgm:prSet>
      <dgm:spPr/>
    </dgm:pt>
    <dgm:pt modelId="{89621EE7-4072-4E42-BCA8-C98DDBCC38A5}" type="pres">
      <dgm:prSet presAssocID="{60329D5A-04F0-41D1-AA80-A832612E01B8}" presName="spaceBetweenRectangles" presStyleCnt="0"/>
      <dgm:spPr/>
    </dgm:pt>
    <dgm:pt modelId="{AF55C338-91AE-4275-A1C9-34C98C0A5431}" type="pres">
      <dgm:prSet presAssocID="{B75191B9-2EF4-40D5-B902-19C6A93D65C6}" presName="parentLin" presStyleCnt="0"/>
      <dgm:spPr/>
    </dgm:pt>
    <dgm:pt modelId="{9AE449DA-249E-46DD-B6DD-601C929C4173}" type="pres">
      <dgm:prSet presAssocID="{B75191B9-2EF4-40D5-B902-19C6A93D65C6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2A544369-E861-4C5D-9BEA-5055C2FC00EE}" type="pres">
      <dgm:prSet presAssocID="{B75191B9-2EF4-40D5-B902-19C6A93D65C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07C8B8-4050-451E-8AD8-77D95A9ED203}" type="pres">
      <dgm:prSet presAssocID="{B75191B9-2EF4-40D5-B902-19C6A93D65C6}" presName="negativeSpace" presStyleCnt="0"/>
      <dgm:spPr/>
    </dgm:pt>
    <dgm:pt modelId="{9DB3B5D8-3160-49ED-B195-C710D32136F3}" type="pres">
      <dgm:prSet presAssocID="{B75191B9-2EF4-40D5-B902-19C6A93D65C6}" presName="childText" presStyleLbl="conFgAcc1" presStyleIdx="2" presStyleCnt="4">
        <dgm:presLayoutVars>
          <dgm:bulletEnabled val="1"/>
        </dgm:presLayoutVars>
      </dgm:prSet>
      <dgm:spPr/>
    </dgm:pt>
    <dgm:pt modelId="{47A71490-83D4-4C79-AA58-5D1AAF763894}" type="pres">
      <dgm:prSet presAssocID="{3FD804C9-DE8C-4C01-916B-709E850DDC60}" presName="spaceBetweenRectangles" presStyleCnt="0"/>
      <dgm:spPr/>
    </dgm:pt>
    <dgm:pt modelId="{8E4BBE7C-3874-428B-B020-AD8C4EDDD884}" type="pres">
      <dgm:prSet presAssocID="{436C4AD6-8B48-4588-B926-6B718D7D0AF7}" presName="parentLin" presStyleCnt="0"/>
      <dgm:spPr/>
    </dgm:pt>
    <dgm:pt modelId="{7827CB8E-30DC-404C-B490-3126B9BC8BDA}" type="pres">
      <dgm:prSet presAssocID="{436C4AD6-8B48-4588-B926-6B718D7D0AF7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F35D5871-52BD-4336-B7ED-B4F476A3A76A}" type="pres">
      <dgm:prSet presAssocID="{436C4AD6-8B48-4588-B926-6B718D7D0AF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B0741B-ABB1-4C54-B950-DE47D0068BE3}" type="pres">
      <dgm:prSet presAssocID="{436C4AD6-8B48-4588-B926-6B718D7D0AF7}" presName="negativeSpace" presStyleCnt="0"/>
      <dgm:spPr/>
    </dgm:pt>
    <dgm:pt modelId="{2264CC9B-6B2F-4112-8DFE-04CC3AD100AA}" type="pres">
      <dgm:prSet presAssocID="{436C4AD6-8B48-4588-B926-6B718D7D0A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6AB6E37-ACE5-4668-86AE-A16736659DC8}" type="presOf" srcId="{0BFF745B-0715-4DA5-AEAE-AE8C0CFF0939}" destId="{797BD1C8-F7B7-4039-B63E-6100DC1EBD85}" srcOrd="0" destOrd="0" presId="urn:microsoft.com/office/officeart/2005/8/layout/list1"/>
    <dgm:cxn modelId="{A7D8A270-532F-465D-B5EC-79842EA4A06A}" srcId="{09826EC3-9921-4B2D-A595-523630C8E15F}" destId="{B75191B9-2EF4-40D5-B902-19C6A93D65C6}" srcOrd="2" destOrd="0" parTransId="{3BFC3B2F-AE18-424F-B6DB-C0852302FBDE}" sibTransId="{3FD804C9-DE8C-4C01-916B-709E850DDC60}"/>
    <dgm:cxn modelId="{5A21427C-8DC2-4657-A2A2-35337C04F74D}" srcId="{09826EC3-9921-4B2D-A595-523630C8E15F}" destId="{0BFF745B-0715-4DA5-AEAE-AE8C0CFF0939}" srcOrd="1" destOrd="0" parTransId="{8DC2EEB6-894F-4077-80E3-2B59837E92AF}" sibTransId="{60329D5A-04F0-41D1-AA80-A832612E01B8}"/>
    <dgm:cxn modelId="{EB2ADF0F-27E1-4A25-9044-08C6B33808A5}" srcId="{09826EC3-9921-4B2D-A595-523630C8E15F}" destId="{EED9FA21-5F96-4D89-B305-3FCA6EB2EC67}" srcOrd="0" destOrd="0" parTransId="{4751E4CB-B9BE-447D-92A4-04920FBC6CE6}" sibTransId="{3BE8DE33-4B4E-45C9-B89B-C6E38647E371}"/>
    <dgm:cxn modelId="{7E5A823B-6810-4012-BA20-9873B14B3C8E}" type="presOf" srcId="{B75191B9-2EF4-40D5-B902-19C6A93D65C6}" destId="{9AE449DA-249E-46DD-B6DD-601C929C4173}" srcOrd="0" destOrd="0" presId="urn:microsoft.com/office/officeart/2005/8/layout/list1"/>
    <dgm:cxn modelId="{D72B92B3-3982-4861-98B7-92870987B8A9}" type="presOf" srcId="{EED9FA21-5F96-4D89-B305-3FCA6EB2EC67}" destId="{CE1F7099-A958-4908-A583-E6762FB71B0D}" srcOrd="1" destOrd="0" presId="urn:microsoft.com/office/officeart/2005/8/layout/list1"/>
    <dgm:cxn modelId="{3CD943C1-C30E-4978-AC79-76DFCF0A8342}" type="presOf" srcId="{0BFF745B-0715-4DA5-AEAE-AE8C0CFF0939}" destId="{104147DF-DA32-45F3-852D-FEE65EF860A1}" srcOrd="1" destOrd="0" presId="urn:microsoft.com/office/officeart/2005/8/layout/list1"/>
    <dgm:cxn modelId="{AC634467-0737-4E4E-BEF3-133C33BF9B65}" srcId="{09826EC3-9921-4B2D-A595-523630C8E15F}" destId="{436C4AD6-8B48-4588-B926-6B718D7D0AF7}" srcOrd="3" destOrd="0" parTransId="{61D8CD1E-1370-424F-9DE9-7E38068B1D65}" sibTransId="{91B0C5CE-990D-43A2-BC5A-18235BEA6FDA}"/>
    <dgm:cxn modelId="{D5C7E492-CCFF-479C-B41A-63D73EA5A66E}" type="presOf" srcId="{09826EC3-9921-4B2D-A595-523630C8E15F}" destId="{4EF29D4F-1708-4066-B718-23B4E892F196}" srcOrd="0" destOrd="0" presId="urn:microsoft.com/office/officeart/2005/8/layout/list1"/>
    <dgm:cxn modelId="{A6041C9C-21D6-40C1-AC7F-CA43F98D0D2C}" type="presOf" srcId="{EED9FA21-5F96-4D89-B305-3FCA6EB2EC67}" destId="{63F75080-52E0-4B4F-B0B1-B109F142D221}" srcOrd="0" destOrd="0" presId="urn:microsoft.com/office/officeart/2005/8/layout/list1"/>
    <dgm:cxn modelId="{0D90F73A-0856-439B-B03A-219FFDF03801}" type="presOf" srcId="{436C4AD6-8B48-4588-B926-6B718D7D0AF7}" destId="{7827CB8E-30DC-404C-B490-3126B9BC8BDA}" srcOrd="0" destOrd="0" presId="urn:microsoft.com/office/officeart/2005/8/layout/list1"/>
    <dgm:cxn modelId="{DBF79776-AB80-47FD-AEF1-D6DD6DADAB5F}" type="presOf" srcId="{436C4AD6-8B48-4588-B926-6B718D7D0AF7}" destId="{F35D5871-52BD-4336-B7ED-B4F476A3A76A}" srcOrd="1" destOrd="0" presId="urn:microsoft.com/office/officeart/2005/8/layout/list1"/>
    <dgm:cxn modelId="{1D096A6A-A734-4642-A988-05575A5ED716}" type="presOf" srcId="{B75191B9-2EF4-40D5-B902-19C6A93D65C6}" destId="{2A544369-E861-4C5D-9BEA-5055C2FC00EE}" srcOrd="1" destOrd="0" presId="urn:microsoft.com/office/officeart/2005/8/layout/list1"/>
    <dgm:cxn modelId="{A48D78B8-98A5-4FE4-8AAD-1B7D694067AD}" type="presParOf" srcId="{4EF29D4F-1708-4066-B718-23B4E892F196}" destId="{FAC05742-DF5F-43C4-B691-152D4FCFF318}" srcOrd="0" destOrd="0" presId="urn:microsoft.com/office/officeart/2005/8/layout/list1"/>
    <dgm:cxn modelId="{951F090D-E749-40A3-9C89-1149653E5896}" type="presParOf" srcId="{FAC05742-DF5F-43C4-B691-152D4FCFF318}" destId="{63F75080-52E0-4B4F-B0B1-B109F142D221}" srcOrd="0" destOrd="0" presId="urn:microsoft.com/office/officeart/2005/8/layout/list1"/>
    <dgm:cxn modelId="{ADC63DCF-DD77-43C4-AC61-45EA0C148F8B}" type="presParOf" srcId="{FAC05742-DF5F-43C4-B691-152D4FCFF318}" destId="{CE1F7099-A958-4908-A583-E6762FB71B0D}" srcOrd="1" destOrd="0" presId="urn:microsoft.com/office/officeart/2005/8/layout/list1"/>
    <dgm:cxn modelId="{A00B63A8-E56A-461B-8D90-43755AAF2A4B}" type="presParOf" srcId="{4EF29D4F-1708-4066-B718-23B4E892F196}" destId="{79735C08-C970-4553-B714-056756E1735E}" srcOrd="1" destOrd="0" presId="urn:microsoft.com/office/officeart/2005/8/layout/list1"/>
    <dgm:cxn modelId="{D39E23F2-9023-4C55-BE0E-8469349888BA}" type="presParOf" srcId="{4EF29D4F-1708-4066-B718-23B4E892F196}" destId="{006DF437-F0B1-4D14-A113-1E7DCE5DEC89}" srcOrd="2" destOrd="0" presId="urn:microsoft.com/office/officeart/2005/8/layout/list1"/>
    <dgm:cxn modelId="{2513F4C5-0A16-4474-818C-DF5D287C70C9}" type="presParOf" srcId="{4EF29D4F-1708-4066-B718-23B4E892F196}" destId="{183983C7-9FED-408A-A5C4-64EFF9768E5E}" srcOrd="3" destOrd="0" presId="urn:microsoft.com/office/officeart/2005/8/layout/list1"/>
    <dgm:cxn modelId="{3C743B7D-7CE3-4726-9DF9-7099D39356FE}" type="presParOf" srcId="{4EF29D4F-1708-4066-B718-23B4E892F196}" destId="{AEDF6CAB-54AF-4483-8D30-F344CA6F1766}" srcOrd="4" destOrd="0" presId="urn:microsoft.com/office/officeart/2005/8/layout/list1"/>
    <dgm:cxn modelId="{5054F053-5ED6-4F8B-B9C8-E16C7411B0DB}" type="presParOf" srcId="{AEDF6CAB-54AF-4483-8D30-F344CA6F1766}" destId="{797BD1C8-F7B7-4039-B63E-6100DC1EBD85}" srcOrd="0" destOrd="0" presId="urn:microsoft.com/office/officeart/2005/8/layout/list1"/>
    <dgm:cxn modelId="{809DC0AD-67DE-4187-B983-4C3CC797DDCD}" type="presParOf" srcId="{AEDF6CAB-54AF-4483-8D30-F344CA6F1766}" destId="{104147DF-DA32-45F3-852D-FEE65EF860A1}" srcOrd="1" destOrd="0" presId="urn:microsoft.com/office/officeart/2005/8/layout/list1"/>
    <dgm:cxn modelId="{23DDD407-CF99-4A85-B7D4-A61830EE6A62}" type="presParOf" srcId="{4EF29D4F-1708-4066-B718-23B4E892F196}" destId="{F48CB761-EBF1-4458-8541-777C273DCBB5}" srcOrd="5" destOrd="0" presId="urn:microsoft.com/office/officeart/2005/8/layout/list1"/>
    <dgm:cxn modelId="{E897B71D-FFAD-4221-BFA6-7D11F4A322D7}" type="presParOf" srcId="{4EF29D4F-1708-4066-B718-23B4E892F196}" destId="{429E437D-A488-43F2-8AE6-81EFA065D386}" srcOrd="6" destOrd="0" presId="urn:microsoft.com/office/officeart/2005/8/layout/list1"/>
    <dgm:cxn modelId="{C0DD757D-B821-414C-8DDC-EB68308793F7}" type="presParOf" srcId="{4EF29D4F-1708-4066-B718-23B4E892F196}" destId="{89621EE7-4072-4E42-BCA8-C98DDBCC38A5}" srcOrd="7" destOrd="0" presId="urn:microsoft.com/office/officeart/2005/8/layout/list1"/>
    <dgm:cxn modelId="{9F2B28C5-713C-411B-9902-1A9AE4D5B80F}" type="presParOf" srcId="{4EF29D4F-1708-4066-B718-23B4E892F196}" destId="{AF55C338-91AE-4275-A1C9-34C98C0A5431}" srcOrd="8" destOrd="0" presId="urn:microsoft.com/office/officeart/2005/8/layout/list1"/>
    <dgm:cxn modelId="{97DA62E6-6590-48D2-ADD5-6B22EEBFD6E5}" type="presParOf" srcId="{AF55C338-91AE-4275-A1C9-34C98C0A5431}" destId="{9AE449DA-249E-46DD-B6DD-601C929C4173}" srcOrd="0" destOrd="0" presId="urn:microsoft.com/office/officeart/2005/8/layout/list1"/>
    <dgm:cxn modelId="{9D8E84AE-F8EC-4EA1-80AF-DB71CDF44734}" type="presParOf" srcId="{AF55C338-91AE-4275-A1C9-34C98C0A5431}" destId="{2A544369-E861-4C5D-9BEA-5055C2FC00EE}" srcOrd="1" destOrd="0" presId="urn:microsoft.com/office/officeart/2005/8/layout/list1"/>
    <dgm:cxn modelId="{D0C3DFD0-C29E-4C3A-A1D1-5454C48535F5}" type="presParOf" srcId="{4EF29D4F-1708-4066-B718-23B4E892F196}" destId="{5807C8B8-4050-451E-8AD8-77D95A9ED203}" srcOrd="9" destOrd="0" presId="urn:microsoft.com/office/officeart/2005/8/layout/list1"/>
    <dgm:cxn modelId="{6DD5C494-0BDE-4DF8-A3BD-4470BB62EC40}" type="presParOf" srcId="{4EF29D4F-1708-4066-B718-23B4E892F196}" destId="{9DB3B5D8-3160-49ED-B195-C710D32136F3}" srcOrd="10" destOrd="0" presId="urn:microsoft.com/office/officeart/2005/8/layout/list1"/>
    <dgm:cxn modelId="{45B65437-4C1C-40B9-9ACF-22E4119B418F}" type="presParOf" srcId="{4EF29D4F-1708-4066-B718-23B4E892F196}" destId="{47A71490-83D4-4C79-AA58-5D1AAF763894}" srcOrd="11" destOrd="0" presId="urn:microsoft.com/office/officeart/2005/8/layout/list1"/>
    <dgm:cxn modelId="{1A8BDDAB-0C24-4B56-B53C-30E9CE4A3AC7}" type="presParOf" srcId="{4EF29D4F-1708-4066-B718-23B4E892F196}" destId="{8E4BBE7C-3874-428B-B020-AD8C4EDDD884}" srcOrd="12" destOrd="0" presId="urn:microsoft.com/office/officeart/2005/8/layout/list1"/>
    <dgm:cxn modelId="{3DC9E832-3631-4677-A384-A18271D6ECB7}" type="presParOf" srcId="{8E4BBE7C-3874-428B-B020-AD8C4EDDD884}" destId="{7827CB8E-30DC-404C-B490-3126B9BC8BDA}" srcOrd="0" destOrd="0" presId="urn:microsoft.com/office/officeart/2005/8/layout/list1"/>
    <dgm:cxn modelId="{DE351362-B201-43EB-8B81-72DB602A7514}" type="presParOf" srcId="{8E4BBE7C-3874-428B-B020-AD8C4EDDD884}" destId="{F35D5871-52BD-4336-B7ED-B4F476A3A76A}" srcOrd="1" destOrd="0" presId="urn:microsoft.com/office/officeart/2005/8/layout/list1"/>
    <dgm:cxn modelId="{C1241DED-500A-43EB-A167-0E6D04300C94}" type="presParOf" srcId="{4EF29D4F-1708-4066-B718-23B4E892F196}" destId="{FDB0741B-ABB1-4C54-B950-DE47D0068BE3}" srcOrd="13" destOrd="0" presId="urn:microsoft.com/office/officeart/2005/8/layout/list1"/>
    <dgm:cxn modelId="{67D9A3A6-8FF7-4117-A340-914AA0D30806}" type="presParOf" srcId="{4EF29D4F-1708-4066-B718-23B4E892F196}" destId="{2264CC9B-6B2F-4112-8DFE-04CC3AD100A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94C1EF-0420-4708-BDCC-83E448B3BB3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4F50F5-44CF-4C67-87C8-17F6844E703A}">
      <dgm:prSet phldrT="[文本]" custT="1"/>
      <dgm:spPr/>
      <dgm:t>
        <a:bodyPr/>
        <a:lstStyle/>
        <a:p>
          <a:r>
            <a:rPr lang="zh-CN" altLang="en-US" sz="2800" b="1" u="wavyHeavy" dirty="0" smtClean="0"/>
            <a:t>缺少对于特殊人群的关注</a:t>
          </a:r>
          <a:endParaRPr lang="zh-CN" altLang="en-US" sz="2800" dirty="0"/>
        </a:p>
      </dgm:t>
    </dgm:pt>
    <dgm:pt modelId="{35C70065-2BA7-41AD-9ABB-258451BA3862}" type="parTrans" cxnId="{5095EE45-2E77-44C6-A942-92D4555E66D9}">
      <dgm:prSet/>
      <dgm:spPr/>
      <dgm:t>
        <a:bodyPr/>
        <a:lstStyle/>
        <a:p>
          <a:endParaRPr lang="zh-CN" altLang="en-US"/>
        </a:p>
      </dgm:t>
    </dgm:pt>
    <dgm:pt modelId="{71C58E8E-6DA6-4CC4-903B-F062E10D7F6B}" type="sibTrans" cxnId="{5095EE45-2E77-44C6-A942-92D4555E66D9}">
      <dgm:prSet/>
      <dgm:spPr/>
      <dgm:t>
        <a:bodyPr/>
        <a:lstStyle/>
        <a:p>
          <a:endParaRPr lang="zh-CN" altLang="en-US"/>
        </a:p>
      </dgm:t>
    </dgm:pt>
    <dgm:pt modelId="{2FCC4600-516A-4182-959E-A623D9528860}">
      <dgm:prSet phldrT="[文本]"/>
      <dgm:spPr/>
      <dgm:t>
        <a:bodyPr/>
        <a:lstStyle/>
        <a:p>
          <a:pPr algn="just"/>
          <a:r>
            <a:rPr lang="zh-CN" b="1" u="wavyHeavy" dirty="0" smtClean="0"/>
            <a:t>尤其是独居家里的老人或小孩。本项目小组成员认为，相对于智能化的家庭操控体验，对特殊人群的个性化居家服务更为重要</a:t>
          </a:r>
          <a:endParaRPr lang="zh-CN" altLang="en-US" dirty="0"/>
        </a:p>
      </dgm:t>
    </dgm:pt>
    <dgm:pt modelId="{4A44A476-C69E-4BF1-806C-3C45803166B5}" type="parTrans" cxnId="{9A6D5D7E-91B6-4AA9-AB21-4BE601B8F4D1}">
      <dgm:prSet/>
      <dgm:spPr/>
      <dgm:t>
        <a:bodyPr/>
        <a:lstStyle/>
        <a:p>
          <a:endParaRPr lang="zh-CN" altLang="en-US"/>
        </a:p>
      </dgm:t>
    </dgm:pt>
    <dgm:pt modelId="{B1FB8ADA-1BA8-45A9-9C3A-3EA5BC9EB737}" type="sibTrans" cxnId="{9A6D5D7E-91B6-4AA9-AB21-4BE601B8F4D1}">
      <dgm:prSet/>
      <dgm:spPr/>
      <dgm:t>
        <a:bodyPr/>
        <a:lstStyle/>
        <a:p>
          <a:endParaRPr lang="zh-CN" altLang="en-US"/>
        </a:p>
      </dgm:t>
    </dgm:pt>
    <dgm:pt modelId="{0EBBB553-A2F0-487F-A32E-2054ACCBDB77}">
      <dgm:prSet phldrT="[文本]" custT="1"/>
      <dgm:spPr/>
      <dgm:t>
        <a:bodyPr/>
        <a:lstStyle/>
        <a:p>
          <a:r>
            <a:rPr lang="zh-CN" altLang="en-US" sz="2800" b="1" u="wavyHeavy" dirty="0" smtClean="0"/>
            <a:t>缺乏多源信息的关联决策能力</a:t>
          </a:r>
          <a:endParaRPr lang="zh-CN" altLang="en-US" sz="2800" dirty="0"/>
        </a:p>
      </dgm:t>
    </dgm:pt>
    <dgm:pt modelId="{90C558C9-C378-4103-92BA-264E13590FAA}" type="parTrans" cxnId="{E98B37E5-44B5-40DA-A7E8-55ECCF4C3F8C}">
      <dgm:prSet/>
      <dgm:spPr/>
      <dgm:t>
        <a:bodyPr/>
        <a:lstStyle/>
        <a:p>
          <a:endParaRPr lang="zh-CN" altLang="en-US"/>
        </a:p>
      </dgm:t>
    </dgm:pt>
    <dgm:pt modelId="{E2583795-F346-4F9E-A801-7428C3E18642}" type="sibTrans" cxnId="{E98B37E5-44B5-40DA-A7E8-55ECCF4C3F8C}">
      <dgm:prSet/>
      <dgm:spPr/>
      <dgm:t>
        <a:bodyPr/>
        <a:lstStyle/>
        <a:p>
          <a:endParaRPr lang="zh-CN" altLang="en-US"/>
        </a:p>
      </dgm:t>
    </dgm:pt>
    <dgm:pt modelId="{4BF2FC3E-2C41-4EB5-B49F-7E4744025389}">
      <dgm:prSet phldrT="[文本]"/>
      <dgm:spPr/>
      <dgm:t>
        <a:bodyPr/>
        <a:lstStyle/>
        <a:p>
          <a:pPr algn="just"/>
          <a:r>
            <a:rPr lang="zh-CN" b="1" u="wavyHeavy" dirty="0" smtClean="0"/>
            <a:t>尽管随着大数据和</a:t>
          </a:r>
          <a:r>
            <a:rPr lang="en-US" b="1" u="wavyHeavy" dirty="0" smtClean="0"/>
            <a:t>IOT</a:t>
          </a:r>
          <a:r>
            <a:rPr lang="zh-CN" b="1" u="wavyHeavy" dirty="0" smtClean="0"/>
            <a:t>时代的到来，感知量的类型在不断丰富，数据量陡增。但信息提取效率仍然较低，有价值的决策不足</a:t>
          </a:r>
          <a:endParaRPr lang="zh-CN" altLang="en-US" b="1" dirty="0"/>
        </a:p>
      </dgm:t>
    </dgm:pt>
    <dgm:pt modelId="{216EF0C7-E84D-4133-B0F9-A0FE8C302CAD}" type="parTrans" cxnId="{69327E71-97F9-4ED2-A86F-8EA9EB3B0FD4}">
      <dgm:prSet/>
      <dgm:spPr/>
      <dgm:t>
        <a:bodyPr/>
        <a:lstStyle/>
        <a:p>
          <a:endParaRPr lang="zh-CN" altLang="en-US"/>
        </a:p>
      </dgm:t>
    </dgm:pt>
    <dgm:pt modelId="{7BDF15DF-051C-456E-A282-566879F2E391}" type="sibTrans" cxnId="{69327E71-97F9-4ED2-A86F-8EA9EB3B0FD4}">
      <dgm:prSet/>
      <dgm:spPr/>
      <dgm:t>
        <a:bodyPr/>
        <a:lstStyle/>
        <a:p>
          <a:endParaRPr lang="zh-CN" altLang="en-US"/>
        </a:p>
      </dgm:t>
    </dgm:pt>
    <dgm:pt modelId="{177DA795-4FA9-43F1-BF8F-C42A5A930E71}" type="pres">
      <dgm:prSet presAssocID="{9B94C1EF-0420-4708-BDCC-83E448B3BB3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4A19B1F-B0E1-484B-B4FA-5854C8868736}" type="pres">
      <dgm:prSet presAssocID="{C64F50F5-44CF-4C67-87C8-17F6844E703A}" presName="composite" presStyleCnt="0"/>
      <dgm:spPr/>
    </dgm:pt>
    <dgm:pt modelId="{D5664D4C-D618-4EF2-866F-56A1827B755A}" type="pres">
      <dgm:prSet presAssocID="{C64F50F5-44CF-4C67-87C8-17F6844E703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44EA2D-0F0C-4FAF-988C-C044CDFE0FD9}" type="pres">
      <dgm:prSet presAssocID="{C64F50F5-44CF-4C67-87C8-17F6844E703A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641C83-574E-4664-B416-0D1C0CCCB9DB}" type="pres">
      <dgm:prSet presAssocID="{71C58E8E-6DA6-4CC4-903B-F062E10D7F6B}" presName="space" presStyleCnt="0"/>
      <dgm:spPr/>
    </dgm:pt>
    <dgm:pt modelId="{779E7A24-23CC-4106-AC51-41DD946B3EE3}" type="pres">
      <dgm:prSet presAssocID="{0EBBB553-A2F0-487F-A32E-2054ACCBDB77}" presName="composite" presStyleCnt="0"/>
      <dgm:spPr/>
    </dgm:pt>
    <dgm:pt modelId="{4081DF56-F5FD-4389-ADCC-443CEA3BBC81}" type="pres">
      <dgm:prSet presAssocID="{0EBBB553-A2F0-487F-A32E-2054ACCBDB7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BFB529-8568-49B5-ABF7-13E715D857E1}" type="pres">
      <dgm:prSet presAssocID="{0EBBB553-A2F0-487F-A32E-2054ACCBDB77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A6D5D7E-91B6-4AA9-AB21-4BE601B8F4D1}" srcId="{C64F50F5-44CF-4C67-87C8-17F6844E703A}" destId="{2FCC4600-516A-4182-959E-A623D9528860}" srcOrd="0" destOrd="0" parTransId="{4A44A476-C69E-4BF1-806C-3C45803166B5}" sibTransId="{B1FB8ADA-1BA8-45A9-9C3A-3EA5BC9EB737}"/>
    <dgm:cxn modelId="{E98B37E5-44B5-40DA-A7E8-55ECCF4C3F8C}" srcId="{9B94C1EF-0420-4708-BDCC-83E448B3BB37}" destId="{0EBBB553-A2F0-487F-A32E-2054ACCBDB77}" srcOrd="1" destOrd="0" parTransId="{90C558C9-C378-4103-92BA-264E13590FAA}" sibTransId="{E2583795-F346-4F9E-A801-7428C3E18642}"/>
    <dgm:cxn modelId="{341241E8-D227-4339-BACE-4E3A222BE27C}" type="presOf" srcId="{9B94C1EF-0420-4708-BDCC-83E448B3BB37}" destId="{177DA795-4FA9-43F1-BF8F-C42A5A930E71}" srcOrd="0" destOrd="0" presId="urn:microsoft.com/office/officeart/2005/8/layout/hList1"/>
    <dgm:cxn modelId="{5095EE45-2E77-44C6-A942-92D4555E66D9}" srcId="{9B94C1EF-0420-4708-BDCC-83E448B3BB37}" destId="{C64F50F5-44CF-4C67-87C8-17F6844E703A}" srcOrd="0" destOrd="0" parTransId="{35C70065-2BA7-41AD-9ABB-258451BA3862}" sibTransId="{71C58E8E-6DA6-4CC4-903B-F062E10D7F6B}"/>
    <dgm:cxn modelId="{6CA4F8A9-7441-42EE-A387-BA216133DC1A}" type="presOf" srcId="{0EBBB553-A2F0-487F-A32E-2054ACCBDB77}" destId="{4081DF56-F5FD-4389-ADCC-443CEA3BBC81}" srcOrd="0" destOrd="0" presId="urn:microsoft.com/office/officeart/2005/8/layout/hList1"/>
    <dgm:cxn modelId="{4880B949-D1B2-458C-9D35-BB2FA140A9D7}" type="presOf" srcId="{2FCC4600-516A-4182-959E-A623D9528860}" destId="{C944EA2D-0F0C-4FAF-988C-C044CDFE0FD9}" srcOrd="0" destOrd="0" presId="urn:microsoft.com/office/officeart/2005/8/layout/hList1"/>
    <dgm:cxn modelId="{46C71B92-D281-4741-A767-FDF1F9595684}" type="presOf" srcId="{C64F50F5-44CF-4C67-87C8-17F6844E703A}" destId="{D5664D4C-D618-4EF2-866F-56A1827B755A}" srcOrd="0" destOrd="0" presId="urn:microsoft.com/office/officeart/2005/8/layout/hList1"/>
    <dgm:cxn modelId="{F1E47C03-5734-44D7-B6FF-F2A0338AA8AE}" type="presOf" srcId="{4BF2FC3E-2C41-4EB5-B49F-7E4744025389}" destId="{F3BFB529-8568-49B5-ABF7-13E715D857E1}" srcOrd="0" destOrd="0" presId="urn:microsoft.com/office/officeart/2005/8/layout/hList1"/>
    <dgm:cxn modelId="{69327E71-97F9-4ED2-A86F-8EA9EB3B0FD4}" srcId="{0EBBB553-A2F0-487F-A32E-2054ACCBDB77}" destId="{4BF2FC3E-2C41-4EB5-B49F-7E4744025389}" srcOrd="0" destOrd="0" parTransId="{216EF0C7-E84D-4133-B0F9-A0FE8C302CAD}" sibTransId="{7BDF15DF-051C-456E-A282-566879F2E391}"/>
    <dgm:cxn modelId="{2E8CFFE3-87CF-4BF3-B2EB-5611848D7166}" type="presParOf" srcId="{177DA795-4FA9-43F1-BF8F-C42A5A930E71}" destId="{34A19B1F-B0E1-484B-B4FA-5854C8868736}" srcOrd="0" destOrd="0" presId="urn:microsoft.com/office/officeart/2005/8/layout/hList1"/>
    <dgm:cxn modelId="{CC0B9568-24D3-4B60-A3A8-D08F89299BDF}" type="presParOf" srcId="{34A19B1F-B0E1-484B-B4FA-5854C8868736}" destId="{D5664D4C-D618-4EF2-866F-56A1827B755A}" srcOrd="0" destOrd="0" presId="urn:microsoft.com/office/officeart/2005/8/layout/hList1"/>
    <dgm:cxn modelId="{720B9249-0EB8-4B57-8CDB-66F056E4B02E}" type="presParOf" srcId="{34A19B1F-B0E1-484B-B4FA-5854C8868736}" destId="{C944EA2D-0F0C-4FAF-988C-C044CDFE0FD9}" srcOrd="1" destOrd="0" presId="urn:microsoft.com/office/officeart/2005/8/layout/hList1"/>
    <dgm:cxn modelId="{EEE47BCE-C0D8-4EAF-9CD9-6F2531E37A6D}" type="presParOf" srcId="{177DA795-4FA9-43F1-BF8F-C42A5A930E71}" destId="{6C641C83-574E-4664-B416-0D1C0CCCB9DB}" srcOrd="1" destOrd="0" presId="urn:microsoft.com/office/officeart/2005/8/layout/hList1"/>
    <dgm:cxn modelId="{27365139-F510-4414-9FD7-CA85B16FDB7A}" type="presParOf" srcId="{177DA795-4FA9-43F1-BF8F-C42A5A930E71}" destId="{779E7A24-23CC-4106-AC51-41DD946B3EE3}" srcOrd="2" destOrd="0" presId="urn:microsoft.com/office/officeart/2005/8/layout/hList1"/>
    <dgm:cxn modelId="{50B30504-EF45-4F5A-B3E0-713352BF3EF6}" type="presParOf" srcId="{779E7A24-23CC-4106-AC51-41DD946B3EE3}" destId="{4081DF56-F5FD-4389-ADCC-443CEA3BBC81}" srcOrd="0" destOrd="0" presId="urn:microsoft.com/office/officeart/2005/8/layout/hList1"/>
    <dgm:cxn modelId="{DC8A952F-5365-4191-8D07-18C7C02C1CA7}" type="presParOf" srcId="{779E7A24-23CC-4106-AC51-41DD946B3EE3}" destId="{F3BFB529-8568-49B5-ABF7-13E715D857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826EC3-9921-4B2D-A595-523630C8E15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ED9FA21-5F96-4D89-B305-3FCA6EB2EC67}">
      <dgm:prSet phldrT="[文本]"/>
      <dgm:spPr/>
      <dgm:t>
        <a:bodyPr/>
        <a:lstStyle/>
        <a:p>
          <a:r>
            <a:rPr lang="en-US" altLang="zh-CN" dirty="0" smtClean="0"/>
            <a:t>1</a:t>
          </a:r>
          <a:r>
            <a:rPr lang="zh-CN" altLang="en-US" dirty="0" smtClean="0"/>
            <a:t>、作品的设计目的</a:t>
          </a:r>
          <a:endParaRPr lang="zh-CN" altLang="en-US" dirty="0"/>
        </a:p>
      </dgm:t>
    </dgm:pt>
    <dgm:pt modelId="{4751E4CB-B9BE-447D-92A4-04920FBC6CE6}" type="parTrans" cxnId="{EB2ADF0F-27E1-4A25-9044-08C6B33808A5}">
      <dgm:prSet/>
      <dgm:spPr/>
      <dgm:t>
        <a:bodyPr/>
        <a:lstStyle/>
        <a:p>
          <a:endParaRPr lang="zh-CN" altLang="en-US"/>
        </a:p>
      </dgm:t>
    </dgm:pt>
    <dgm:pt modelId="{3BE8DE33-4B4E-45C9-B89B-C6E38647E371}" type="sibTrans" cxnId="{EB2ADF0F-27E1-4A25-9044-08C6B33808A5}">
      <dgm:prSet/>
      <dgm:spPr/>
      <dgm:t>
        <a:bodyPr/>
        <a:lstStyle/>
        <a:p>
          <a:endParaRPr lang="zh-CN" altLang="en-US"/>
        </a:p>
      </dgm:t>
    </dgm:pt>
    <dgm:pt modelId="{0BFF745B-0715-4DA5-AEAE-AE8C0CFF0939}">
      <dgm:prSet phldrT="[文本]"/>
      <dgm:spPr/>
      <dgm:t>
        <a:bodyPr/>
        <a:lstStyle/>
        <a:p>
          <a:r>
            <a:rPr lang="en-US" altLang="zh-CN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zh-CN" altLang="en-US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、作品的主要内容</a:t>
          </a:r>
          <a:endParaRPr lang="zh-CN" altLang="en-US" b="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C2EEB6-894F-4077-80E3-2B59837E92AF}" type="parTrans" cxnId="{5A21427C-8DC2-4657-A2A2-35337C04F74D}">
      <dgm:prSet/>
      <dgm:spPr/>
      <dgm:t>
        <a:bodyPr/>
        <a:lstStyle/>
        <a:p>
          <a:endParaRPr lang="zh-CN" altLang="en-US"/>
        </a:p>
      </dgm:t>
    </dgm:pt>
    <dgm:pt modelId="{60329D5A-04F0-41D1-AA80-A832612E01B8}" type="sibTrans" cxnId="{5A21427C-8DC2-4657-A2A2-35337C04F74D}">
      <dgm:prSet/>
      <dgm:spPr/>
      <dgm:t>
        <a:bodyPr/>
        <a:lstStyle/>
        <a:p>
          <a:endParaRPr lang="zh-CN" altLang="en-US"/>
        </a:p>
      </dgm:t>
    </dgm:pt>
    <dgm:pt modelId="{B75191B9-2EF4-40D5-B902-19C6A93D65C6}">
      <dgm:prSet phldrT="[文本]"/>
      <dgm:spPr/>
      <dgm:t>
        <a:bodyPr/>
        <a:lstStyle/>
        <a:p>
          <a:r>
            <a:rPr lang="en-US" altLang="zh-CN" dirty="0" smtClean="0"/>
            <a:t>3</a:t>
          </a:r>
          <a:r>
            <a:rPr lang="zh-CN" altLang="en-US" dirty="0" smtClean="0"/>
            <a:t>、作品的具体实现</a:t>
          </a:r>
          <a:endParaRPr lang="zh-CN" altLang="en-US" dirty="0"/>
        </a:p>
      </dgm:t>
    </dgm:pt>
    <dgm:pt modelId="{3BFC3B2F-AE18-424F-B6DB-C0852302FBDE}" type="parTrans" cxnId="{A7D8A270-532F-465D-B5EC-79842EA4A06A}">
      <dgm:prSet/>
      <dgm:spPr/>
      <dgm:t>
        <a:bodyPr/>
        <a:lstStyle/>
        <a:p>
          <a:endParaRPr lang="zh-CN" altLang="en-US"/>
        </a:p>
      </dgm:t>
    </dgm:pt>
    <dgm:pt modelId="{3FD804C9-DE8C-4C01-916B-709E850DDC60}" type="sibTrans" cxnId="{A7D8A270-532F-465D-B5EC-79842EA4A06A}">
      <dgm:prSet/>
      <dgm:spPr/>
      <dgm:t>
        <a:bodyPr/>
        <a:lstStyle/>
        <a:p>
          <a:endParaRPr lang="zh-CN" altLang="en-US"/>
        </a:p>
      </dgm:t>
    </dgm:pt>
    <dgm:pt modelId="{436C4AD6-8B48-4588-B926-6B718D7D0AF7}">
      <dgm:prSet/>
      <dgm:spPr/>
      <dgm:t>
        <a:bodyPr/>
        <a:lstStyle/>
        <a:p>
          <a:r>
            <a:rPr lang="en-US" altLang="zh-CN" dirty="0" smtClean="0"/>
            <a:t>4</a:t>
          </a:r>
          <a:r>
            <a:rPr lang="zh-CN" altLang="en-US" dirty="0" smtClean="0"/>
            <a:t>、作品的创新点与成果</a:t>
          </a:r>
          <a:endParaRPr lang="zh-CN" altLang="en-US" dirty="0"/>
        </a:p>
      </dgm:t>
    </dgm:pt>
    <dgm:pt modelId="{61D8CD1E-1370-424F-9DE9-7E38068B1D65}" type="parTrans" cxnId="{AC634467-0737-4E4E-BEF3-133C33BF9B65}">
      <dgm:prSet/>
      <dgm:spPr/>
      <dgm:t>
        <a:bodyPr/>
        <a:lstStyle/>
        <a:p>
          <a:endParaRPr lang="zh-CN" altLang="en-US"/>
        </a:p>
      </dgm:t>
    </dgm:pt>
    <dgm:pt modelId="{91B0C5CE-990D-43A2-BC5A-18235BEA6FDA}" type="sibTrans" cxnId="{AC634467-0737-4E4E-BEF3-133C33BF9B65}">
      <dgm:prSet/>
      <dgm:spPr/>
      <dgm:t>
        <a:bodyPr/>
        <a:lstStyle/>
        <a:p>
          <a:endParaRPr lang="zh-CN" altLang="en-US"/>
        </a:p>
      </dgm:t>
    </dgm:pt>
    <dgm:pt modelId="{4EF29D4F-1708-4066-B718-23B4E892F196}" type="pres">
      <dgm:prSet presAssocID="{09826EC3-9921-4B2D-A595-523630C8E15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AC05742-DF5F-43C4-B691-152D4FCFF318}" type="pres">
      <dgm:prSet presAssocID="{EED9FA21-5F96-4D89-B305-3FCA6EB2EC67}" presName="parentLin" presStyleCnt="0"/>
      <dgm:spPr/>
    </dgm:pt>
    <dgm:pt modelId="{63F75080-52E0-4B4F-B0B1-B109F142D221}" type="pres">
      <dgm:prSet presAssocID="{EED9FA21-5F96-4D89-B305-3FCA6EB2EC6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CE1F7099-A958-4908-A583-E6762FB71B0D}" type="pres">
      <dgm:prSet presAssocID="{EED9FA21-5F96-4D89-B305-3FCA6EB2EC6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35C08-C970-4553-B714-056756E1735E}" type="pres">
      <dgm:prSet presAssocID="{EED9FA21-5F96-4D89-B305-3FCA6EB2EC67}" presName="negativeSpace" presStyleCnt="0"/>
      <dgm:spPr/>
    </dgm:pt>
    <dgm:pt modelId="{006DF437-F0B1-4D14-A113-1E7DCE5DEC89}" type="pres">
      <dgm:prSet presAssocID="{EED9FA21-5F96-4D89-B305-3FCA6EB2EC67}" presName="childText" presStyleLbl="conFgAcc1" presStyleIdx="0" presStyleCnt="4">
        <dgm:presLayoutVars>
          <dgm:bulletEnabled val="1"/>
        </dgm:presLayoutVars>
      </dgm:prSet>
      <dgm:spPr/>
    </dgm:pt>
    <dgm:pt modelId="{183983C7-9FED-408A-A5C4-64EFF9768E5E}" type="pres">
      <dgm:prSet presAssocID="{3BE8DE33-4B4E-45C9-B89B-C6E38647E371}" presName="spaceBetweenRectangles" presStyleCnt="0"/>
      <dgm:spPr/>
    </dgm:pt>
    <dgm:pt modelId="{AEDF6CAB-54AF-4483-8D30-F344CA6F1766}" type="pres">
      <dgm:prSet presAssocID="{0BFF745B-0715-4DA5-AEAE-AE8C0CFF0939}" presName="parentLin" presStyleCnt="0"/>
      <dgm:spPr/>
    </dgm:pt>
    <dgm:pt modelId="{797BD1C8-F7B7-4039-B63E-6100DC1EBD85}" type="pres">
      <dgm:prSet presAssocID="{0BFF745B-0715-4DA5-AEAE-AE8C0CFF0939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04147DF-DA32-45F3-852D-FEE65EF860A1}" type="pres">
      <dgm:prSet presAssocID="{0BFF745B-0715-4DA5-AEAE-AE8C0CFF093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CB761-EBF1-4458-8541-777C273DCBB5}" type="pres">
      <dgm:prSet presAssocID="{0BFF745B-0715-4DA5-AEAE-AE8C0CFF0939}" presName="negativeSpace" presStyleCnt="0"/>
      <dgm:spPr/>
    </dgm:pt>
    <dgm:pt modelId="{429E437D-A488-43F2-8AE6-81EFA065D386}" type="pres">
      <dgm:prSet presAssocID="{0BFF745B-0715-4DA5-AEAE-AE8C0CFF0939}" presName="childText" presStyleLbl="conFgAcc1" presStyleIdx="1" presStyleCnt="4">
        <dgm:presLayoutVars>
          <dgm:bulletEnabled val="1"/>
        </dgm:presLayoutVars>
      </dgm:prSet>
      <dgm:spPr/>
    </dgm:pt>
    <dgm:pt modelId="{89621EE7-4072-4E42-BCA8-C98DDBCC38A5}" type="pres">
      <dgm:prSet presAssocID="{60329D5A-04F0-41D1-AA80-A832612E01B8}" presName="spaceBetweenRectangles" presStyleCnt="0"/>
      <dgm:spPr/>
    </dgm:pt>
    <dgm:pt modelId="{AF55C338-91AE-4275-A1C9-34C98C0A5431}" type="pres">
      <dgm:prSet presAssocID="{B75191B9-2EF4-40D5-B902-19C6A93D65C6}" presName="parentLin" presStyleCnt="0"/>
      <dgm:spPr/>
    </dgm:pt>
    <dgm:pt modelId="{9AE449DA-249E-46DD-B6DD-601C929C4173}" type="pres">
      <dgm:prSet presAssocID="{B75191B9-2EF4-40D5-B902-19C6A93D65C6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2A544369-E861-4C5D-9BEA-5055C2FC00EE}" type="pres">
      <dgm:prSet presAssocID="{B75191B9-2EF4-40D5-B902-19C6A93D65C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07C8B8-4050-451E-8AD8-77D95A9ED203}" type="pres">
      <dgm:prSet presAssocID="{B75191B9-2EF4-40D5-B902-19C6A93D65C6}" presName="negativeSpace" presStyleCnt="0"/>
      <dgm:spPr/>
    </dgm:pt>
    <dgm:pt modelId="{9DB3B5D8-3160-49ED-B195-C710D32136F3}" type="pres">
      <dgm:prSet presAssocID="{B75191B9-2EF4-40D5-B902-19C6A93D65C6}" presName="childText" presStyleLbl="conFgAcc1" presStyleIdx="2" presStyleCnt="4">
        <dgm:presLayoutVars>
          <dgm:bulletEnabled val="1"/>
        </dgm:presLayoutVars>
      </dgm:prSet>
      <dgm:spPr/>
    </dgm:pt>
    <dgm:pt modelId="{47A71490-83D4-4C79-AA58-5D1AAF763894}" type="pres">
      <dgm:prSet presAssocID="{3FD804C9-DE8C-4C01-916B-709E850DDC60}" presName="spaceBetweenRectangles" presStyleCnt="0"/>
      <dgm:spPr/>
    </dgm:pt>
    <dgm:pt modelId="{8E4BBE7C-3874-428B-B020-AD8C4EDDD884}" type="pres">
      <dgm:prSet presAssocID="{436C4AD6-8B48-4588-B926-6B718D7D0AF7}" presName="parentLin" presStyleCnt="0"/>
      <dgm:spPr/>
    </dgm:pt>
    <dgm:pt modelId="{7827CB8E-30DC-404C-B490-3126B9BC8BDA}" type="pres">
      <dgm:prSet presAssocID="{436C4AD6-8B48-4588-B926-6B718D7D0AF7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F35D5871-52BD-4336-B7ED-B4F476A3A76A}" type="pres">
      <dgm:prSet presAssocID="{436C4AD6-8B48-4588-B926-6B718D7D0AF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B0741B-ABB1-4C54-B950-DE47D0068BE3}" type="pres">
      <dgm:prSet presAssocID="{436C4AD6-8B48-4588-B926-6B718D7D0AF7}" presName="negativeSpace" presStyleCnt="0"/>
      <dgm:spPr/>
    </dgm:pt>
    <dgm:pt modelId="{2264CC9B-6B2F-4112-8DFE-04CC3AD100AA}" type="pres">
      <dgm:prSet presAssocID="{436C4AD6-8B48-4588-B926-6B718D7D0A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6AB6E37-ACE5-4668-86AE-A16736659DC8}" type="presOf" srcId="{0BFF745B-0715-4DA5-AEAE-AE8C0CFF0939}" destId="{797BD1C8-F7B7-4039-B63E-6100DC1EBD85}" srcOrd="0" destOrd="0" presId="urn:microsoft.com/office/officeart/2005/8/layout/list1"/>
    <dgm:cxn modelId="{A7D8A270-532F-465D-B5EC-79842EA4A06A}" srcId="{09826EC3-9921-4B2D-A595-523630C8E15F}" destId="{B75191B9-2EF4-40D5-B902-19C6A93D65C6}" srcOrd="2" destOrd="0" parTransId="{3BFC3B2F-AE18-424F-B6DB-C0852302FBDE}" sibTransId="{3FD804C9-DE8C-4C01-916B-709E850DDC60}"/>
    <dgm:cxn modelId="{5A21427C-8DC2-4657-A2A2-35337C04F74D}" srcId="{09826EC3-9921-4B2D-A595-523630C8E15F}" destId="{0BFF745B-0715-4DA5-AEAE-AE8C0CFF0939}" srcOrd="1" destOrd="0" parTransId="{8DC2EEB6-894F-4077-80E3-2B59837E92AF}" sibTransId="{60329D5A-04F0-41D1-AA80-A832612E01B8}"/>
    <dgm:cxn modelId="{EB2ADF0F-27E1-4A25-9044-08C6B33808A5}" srcId="{09826EC3-9921-4B2D-A595-523630C8E15F}" destId="{EED9FA21-5F96-4D89-B305-3FCA6EB2EC67}" srcOrd="0" destOrd="0" parTransId="{4751E4CB-B9BE-447D-92A4-04920FBC6CE6}" sibTransId="{3BE8DE33-4B4E-45C9-B89B-C6E38647E371}"/>
    <dgm:cxn modelId="{7E5A823B-6810-4012-BA20-9873B14B3C8E}" type="presOf" srcId="{B75191B9-2EF4-40D5-B902-19C6A93D65C6}" destId="{9AE449DA-249E-46DD-B6DD-601C929C4173}" srcOrd="0" destOrd="0" presId="urn:microsoft.com/office/officeart/2005/8/layout/list1"/>
    <dgm:cxn modelId="{D72B92B3-3982-4861-98B7-92870987B8A9}" type="presOf" srcId="{EED9FA21-5F96-4D89-B305-3FCA6EB2EC67}" destId="{CE1F7099-A958-4908-A583-E6762FB71B0D}" srcOrd="1" destOrd="0" presId="urn:microsoft.com/office/officeart/2005/8/layout/list1"/>
    <dgm:cxn modelId="{3CD943C1-C30E-4978-AC79-76DFCF0A8342}" type="presOf" srcId="{0BFF745B-0715-4DA5-AEAE-AE8C0CFF0939}" destId="{104147DF-DA32-45F3-852D-FEE65EF860A1}" srcOrd="1" destOrd="0" presId="urn:microsoft.com/office/officeart/2005/8/layout/list1"/>
    <dgm:cxn modelId="{AC634467-0737-4E4E-BEF3-133C33BF9B65}" srcId="{09826EC3-9921-4B2D-A595-523630C8E15F}" destId="{436C4AD6-8B48-4588-B926-6B718D7D0AF7}" srcOrd="3" destOrd="0" parTransId="{61D8CD1E-1370-424F-9DE9-7E38068B1D65}" sibTransId="{91B0C5CE-990D-43A2-BC5A-18235BEA6FDA}"/>
    <dgm:cxn modelId="{D5C7E492-CCFF-479C-B41A-63D73EA5A66E}" type="presOf" srcId="{09826EC3-9921-4B2D-A595-523630C8E15F}" destId="{4EF29D4F-1708-4066-B718-23B4E892F196}" srcOrd="0" destOrd="0" presId="urn:microsoft.com/office/officeart/2005/8/layout/list1"/>
    <dgm:cxn modelId="{A6041C9C-21D6-40C1-AC7F-CA43F98D0D2C}" type="presOf" srcId="{EED9FA21-5F96-4D89-B305-3FCA6EB2EC67}" destId="{63F75080-52E0-4B4F-B0B1-B109F142D221}" srcOrd="0" destOrd="0" presId="urn:microsoft.com/office/officeart/2005/8/layout/list1"/>
    <dgm:cxn modelId="{0D90F73A-0856-439B-B03A-219FFDF03801}" type="presOf" srcId="{436C4AD6-8B48-4588-B926-6B718D7D0AF7}" destId="{7827CB8E-30DC-404C-B490-3126B9BC8BDA}" srcOrd="0" destOrd="0" presId="urn:microsoft.com/office/officeart/2005/8/layout/list1"/>
    <dgm:cxn modelId="{DBF79776-AB80-47FD-AEF1-D6DD6DADAB5F}" type="presOf" srcId="{436C4AD6-8B48-4588-B926-6B718D7D0AF7}" destId="{F35D5871-52BD-4336-B7ED-B4F476A3A76A}" srcOrd="1" destOrd="0" presId="urn:microsoft.com/office/officeart/2005/8/layout/list1"/>
    <dgm:cxn modelId="{1D096A6A-A734-4642-A988-05575A5ED716}" type="presOf" srcId="{B75191B9-2EF4-40D5-B902-19C6A93D65C6}" destId="{2A544369-E861-4C5D-9BEA-5055C2FC00EE}" srcOrd="1" destOrd="0" presId="urn:microsoft.com/office/officeart/2005/8/layout/list1"/>
    <dgm:cxn modelId="{A48D78B8-98A5-4FE4-8AAD-1B7D694067AD}" type="presParOf" srcId="{4EF29D4F-1708-4066-B718-23B4E892F196}" destId="{FAC05742-DF5F-43C4-B691-152D4FCFF318}" srcOrd="0" destOrd="0" presId="urn:microsoft.com/office/officeart/2005/8/layout/list1"/>
    <dgm:cxn modelId="{951F090D-E749-40A3-9C89-1149653E5896}" type="presParOf" srcId="{FAC05742-DF5F-43C4-B691-152D4FCFF318}" destId="{63F75080-52E0-4B4F-B0B1-B109F142D221}" srcOrd="0" destOrd="0" presId="urn:microsoft.com/office/officeart/2005/8/layout/list1"/>
    <dgm:cxn modelId="{ADC63DCF-DD77-43C4-AC61-45EA0C148F8B}" type="presParOf" srcId="{FAC05742-DF5F-43C4-B691-152D4FCFF318}" destId="{CE1F7099-A958-4908-A583-E6762FB71B0D}" srcOrd="1" destOrd="0" presId="urn:microsoft.com/office/officeart/2005/8/layout/list1"/>
    <dgm:cxn modelId="{A00B63A8-E56A-461B-8D90-43755AAF2A4B}" type="presParOf" srcId="{4EF29D4F-1708-4066-B718-23B4E892F196}" destId="{79735C08-C970-4553-B714-056756E1735E}" srcOrd="1" destOrd="0" presId="urn:microsoft.com/office/officeart/2005/8/layout/list1"/>
    <dgm:cxn modelId="{D39E23F2-9023-4C55-BE0E-8469349888BA}" type="presParOf" srcId="{4EF29D4F-1708-4066-B718-23B4E892F196}" destId="{006DF437-F0B1-4D14-A113-1E7DCE5DEC89}" srcOrd="2" destOrd="0" presId="urn:microsoft.com/office/officeart/2005/8/layout/list1"/>
    <dgm:cxn modelId="{2513F4C5-0A16-4474-818C-DF5D287C70C9}" type="presParOf" srcId="{4EF29D4F-1708-4066-B718-23B4E892F196}" destId="{183983C7-9FED-408A-A5C4-64EFF9768E5E}" srcOrd="3" destOrd="0" presId="urn:microsoft.com/office/officeart/2005/8/layout/list1"/>
    <dgm:cxn modelId="{3C743B7D-7CE3-4726-9DF9-7099D39356FE}" type="presParOf" srcId="{4EF29D4F-1708-4066-B718-23B4E892F196}" destId="{AEDF6CAB-54AF-4483-8D30-F344CA6F1766}" srcOrd="4" destOrd="0" presId="urn:microsoft.com/office/officeart/2005/8/layout/list1"/>
    <dgm:cxn modelId="{5054F053-5ED6-4F8B-B9C8-E16C7411B0DB}" type="presParOf" srcId="{AEDF6CAB-54AF-4483-8D30-F344CA6F1766}" destId="{797BD1C8-F7B7-4039-B63E-6100DC1EBD85}" srcOrd="0" destOrd="0" presId="urn:microsoft.com/office/officeart/2005/8/layout/list1"/>
    <dgm:cxn modelId="{809DC0AD-67DE-4187-B983-4C3CC797DDCD}" type="presParOf" srcId="{AEDF6CAB-54AF-4483-8D30-F344CA6F1766}" destId="{104147DF-DA32-45F3-852D-FEE65EF860A1}" srcOrd="1" destOrd="0" presId="urn:microsoft.com/office/officeart/2005/8/layout/list1"/>
    <dgm:cxn modelId="{23DDD407-CF99-4A85-B7D4-A61830EE6A62}" type="presParOf" srcId="{4EF29D4F-1708-4066-B718-23B4E892F196}" destId="{F48CB761-EBF1-4458-8541-777C273DCBB5}" srcOrd="5" destOrd="0" presId="urn:microsoft.com/office/officeart/2005/8/layout/list1"/>
    <dgm:cxn modelId="{E897B71D-FFAD-4221-BFA6-7D11F4A322D7}" type="presParOf" srcId="{4EF29D4F-1708-4066-B718-23B4E892F196}" destId="{429E437D-A488-43F2-8AE6-81EFA065D386}" srcOrd="6" destOrd="0" presId="urn:microsoft.com/office/officeart/2005/8/layout/list1"/>
    <dgm:cxn modelId="{C0DD757D-B821-414C-8DDC-EB68308793F7}" type="presParOf" srcId="{4EF29D4F-1708-4066-B718-23B4E892F196}" destId="{89621EE7-4072-4E42-BCA8-C98DDBCC38A5}" srcOrd="7" destOrd="0" presId="urn:microsoft.com/office/officeart/2005/8/layout/list1"/>
    <dgm:cxn modelId="{9F2B28C5-713C-411B-9902-1A9AE4D5B80F}" type="presParOf" srcId="{4EF29D4F-1708-4066-B718-23B4E892F196}" destId="{AF55C338-91AE-4275-A1C9-34C98C0A5431}" srcOrd="8" destOrd="0" presId="urn:microsoft.com/office/officeart/2005/8/layout/list1"/>
    <dgm:cxn modelId="{97DA62E6-6590-48D2-ADD5-6B22EEBFD6E5}" type="presParOf" srcId="{AF55C338-91AE-4275-A1C9-34C98C0A5431}" destId="{9AE449DA-249E-46DD-B6DD-601C929C4173}" srcOrd="0" destOrd="0" presId="urn:microsoft.com/office/officeart/2005/8/layout/list1"/>
    <dgm:cxn modelId="{9D8E84AE-F8EC-4EA1-80AF-DB71CDF44734}" type="presParOf" srcId="{AF55C338-91AE-4275-A1C9-34C98C0A5431}" destId="{2A544369-E861-4C5D-9BEA-5055C2FC00EE}" srcOrd="1" destOrd="0" presId="urn:microsoft.com/office/officeart/2005/8/layout/list1"/>
    <dgm:cxn modelId="{D0C3DFD0-C29E-4C3A-A1D1-5454C48535F5}" type="presParOf" srcId="{4EF29D4F-1708-4066-B718-23B4E892F196}" destId="{5807C8B8-4050-451E-8AD8-77D95A9ED203}" srcOrd="9" destOrd="0" presId="urn:microsoft.com/office/officeart/2005/8/layout/list1"/>
    <dgm:cxn modelId="{6DD5C494-0BDE-4DF8-A3BD-4470BB62EC40}" type="presParOf" srcId="{4EF29D4F-1708-4066-B718-23B4E892F196}" destId="{9DB3B5D8-3160-49ED-B195-C710D32136F3}" srcOrd="10" destOrd="0" presId="urn:microsoft.com/office/officeart/2005/8/layout/list1"/>
    <dgm:cxn modelId="{45B65437-4C1C-40B9-9ACF-22E4119B418F}" type="presParOf" srcId="{4EF29D4F-1708-4066-B718-23B4E892F196}" destId="{47A71490-83D4-4C79-AA58-5D1AAF763894}" srcOrd="11" destOrd="0" presId="urn:microsoft.com/office/officeart/2005/8/layout/list1"/>
    <dgm:cxn modelId="{1A8BDDAB-0C24-4B56-B53C-30E9CE4A3AC7}" type="presParOf" srcId="{4EF29D4F-1708-4066-B718-23B4E892F196}" destId="{8E4BBE7C-3874-428B-B020-AD8C4EDDD884}" srcOrd="12" destOrd="0" presId="urn:microsoft.com/office/officeart/2005/8/layout/list1"/>
    <dgm:cxn modelId="{3DC9E832-3631-4677-A384-A18271D6ECB7}" type="presParOf" srcId="{8E4BBE7C-3874-428B-B020-AD8C4EDDD884}" destId="{7827CB8E-30DC-404C-B490-3126B9BC8BDA}" srcOrd="0" destOrd="0" presId="urn:microsoft.com/office/officeart/2005/8/layout/list1"/>
    <dgm:cxn modelId="{DE351362-B201-43EB-8B81-72DB602A7514}" type="presParOf" srcId="{8E4BBE7C-3874-428B-B020-AD8C4EDDD884}" destId="{F35D5871-52BD-4336-B7ED-B4F476A3A76A}" srcOrd="1" destOrd="0" presId="urn:microsoft.com/office/officeart/2005/8/layout/list1"/>
    <dgm:cxn modelId="{C1241DED-500A-43EB-A167-0E6D04300C94}" type="presParOf" srcId="{4EF29D4F-1708-4066-B718-23B4E892F196}" destId="{FDB0741B-ABB1-4C54-B950-DE47D0068BE3}" srcOrd="13" destOrd="0" presId="urn:microsoft.com/office/officeart/2005/8/layout/list1"/>
    <dgm:cxn modelId="{67D9A3A6-8FF7-4117-A340-914AA0D30806}" type="presParOf" srcId="{4EF29D4F-1708-4066-B718-23B4E892F196}" destId="{2264CC9B-6B2F-4112-8DFE-04CC3AD100A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826EC3-9921-4B2D-A595-523630C8E15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ED9FA21-5F96-4D89-B305-3FCA6EB2EC67}">
      <dgm:prSet phldrT="[文本]"/>
      <dgm:spPr/>
      <dgm:t>
        <a:bodyPr/>
        <a:lstStyle/>
        <a:p>
          <a:r>
            <a:rPr lang="en-US" altLang="zh-CN" dirty="0" smtClean="0"/>
            <a:t>1</a:t>
          </a:r>
          <a:r>
            <a:rPr lang="zh-CN" altLang="en-US" dirty="0" smtClean="0"/>
            <a:t>、作品的设计目的</a:t>
          </a:r>
          <a:endParaRPr lang="zh-CN" altLang="en-US" dirty="0"/>
        </a:p>
      </dgm:t>
    </dgm:pt>
    <dgm:pt modelId="{4751E4CB-B9BE-447D-92A4-04920FBC6CE6}" type="parTrans" cxnId="{EB2ADF0F-27E1-4A25-9044-08C6B33808A5}">
      <dgm:prSet/>
      <dgm:spPr/>
      <dgm:t>
        <a:bodyPr/>
        <a:lstStyle/>
        <a:p>
          <a:endParaRPr lang="zh-CN" altLang="en-US"/>
        </a:p>
      </dgm:t>
    </dgm:pt>
    <dgm:pt modelId="{3BE8DE33-4B4E-45C9-B89B-C6E38647E371}" type="sibTrans" cxnId="{EB2ADF0F-27E1-4A25-9044-08C6B33808A5}">
      <dgm:prSet/>
      <dgm:spPr/>
      <dgm:t>
        <a:bodyPr/>
        <a:lstStyle/>
        <a:p>
          <a:endParaRPr lang="zh-CN" altLang="en-US"/>
        </a:p>
      </dgm:t>
    </dgm:pt>
    <dgm:pt modelId="{0BFF745B-0715-4DA5-AEAE-AE8C0CFF0939}">
      <dgm:prSet phldrT="[文本]"/>
      <dgm:spPr/>
      <dgm:t>
        <a:bodyPr/>
        <a:lstStyle/>
        <a:p>
          <a:r>
            <a:rPr lang="en-US" altLang="zh-CN" dirty="0" smtClean="0"/>
            <a:t>2</a:t>
          </a:r>
          <a:r>
            <a:rPr lang="zh-CN" altLang="en-US" dirty="0" smtClean="0"/>
            <a:t>、作品的主要内容</a:t>
          </a:r>
          <a:endParaRPr lang="zh-CN" altLang="en-US" dirty="0"/>
        </a:p>
      </dgm:t>
    </dgm:pt>
    <dgm:pt modelId="{8DC2EEB6-894F-4077-80E3-2B59837E92AF}" type="parTrans" cxnId="{5A21427C-8DC2-4657-A2A2-35337C04F74D}">
      <dgm:prSet/>
      <dgm:spPr/>
      <dgm:t>
        <a:bodyPr/>
        <a:lstStyle/>
        <a:p>
          <a:endParaRPr lang="zh-CN" altLang="en-US"/>
        </a:p>
      </dgm:t>
    </dgm:pt>
    <dgm:pt modelId="{60329D5A-04F0-41D1-AA80-A832612E01B8}" type="sibTrans" cxnId="{5A21427C-8DC2-4657-A2A2-35337C04F74D}">
      <dgm:prSet/>
      <dgm:spPr/>
      <dgm:t>
        <a:bodyPr/>
        <a:lstStyle/>
        <a:p>
          <a:endParaRPr lang="zh-CN" altLang="en-US"/>
        </a:p>
      </dgm:t>
    </dgm:pt>
    <dgm:pt modelId="{B75191B9-2EF4-40D5-B902-19C6A93D65C6}">
      <dgm:prSet phldrT="[文本]"/>
      <dgm:spPr/>
      <dgm:t>
        <a:bodyPr/>
        <a:lstStyle/>
        <a:p>
          <a:r>
            <a:rPr lang="en-US" altLang="zh-CN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zh-CN" altLang="en-US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、作品的具体实现</a:t>
          </a:r>
          <a:endParaRPr lang="zh-CN" altLang="en-US" b="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FC3B2F-AE18-424F-B6DB-C0852302FBDE}" type="parTrans" cxnId="{A7D8A270-532F-465D-B5EC-79842EA4A06A}">
      <dgm:prSet/>
      <dgm:spPr/>
      <dgm:t>
        <a:bodyPr/>
        <a:lstStyle/>
        <a:p>
          <a:endParaRPr lang="zh-CN" altLang="en-US"/>
        </a:p>
      </dgm:t>
    </dgm:pt>
    <dgm:pt modelId="{3FD804C9-DE8C-4C01-916B-709E850DDC60}" type="sibTrans" cxnId="{A7D8A270-532F-465D-B5EC-79842EA4A06A}">
      <dgm:prSet/>
      <dgm:spPr/>
      <dgm:t>
        <a:bodyPr/>
        <a:lstStyle/>
        <a:p>
          <a:endParaRPr lang="zh-CN" altLang="en-US"/>
        </a:p>
      </dgm:t>
    </dgm:pt>
    <dgm:pt modelId="{436C4AD6-8B48-4588-B926-6B718D7D0AF7}">
      <dgm:prSet/>
      <dgm:spPr/>
      <dgm:t>
        <a:bodyPr/>
        <a:lstStyle/>
        <a:p>
          <a:r>
            <a:rPr lang="en-US" altLang="zh-CN" dirty="0" smtClean="0"/>
            <a:t>4</a:t>
          </a:r>
          <a:r>
            <a:rPr lang="zh-CN" altLang="en-US" dirty="0" smtClean="0"/>
            <a:t>、作品的创新点与成果</a:t>
          </a:r>
          <a:endParaRPr lang="zh-CN" altLang="en-US" dirty="0"/>
        </a:p>
      </dgm:t>
    </dgm:pt>
    <dgm:pt modelId="{61D8CD1E-1370-424F-9DE9-7E38068B1D65}" type="parTrans" cxnId="{AC634467-0737-4E4E-BEF3-133C33BF9B65}">
      <dgm:prSet/>
      <dgm:spPr/>
      <dgm:t>
        <a:bodyPr/>
        <a:lstStyle/>
        <a:p>
          <a:endParaRPr lang="zh-CN" altLang="en-US"/>
        </a:p>
      </dgm:t>
    </dgm:pt>
    <dgm:pt modelId="{91B0C5CE-990D-43A2-BC5A-18235BEA6FDA}" type="sibTrans" cxnId="{AC634467-0737-4E4E-BEF3-133C33BF9B65}">
      <dgm:prSet/>
      <dgm:spPr/>
      <dgm:t>
        <a:bodyPr/>
        <a:lstStyle/>
        <a:p>
          <a:endParaRPr lang="zh-CN" altLang="en-US"/>
        </a:p>
      </dgm:t>
    </dgm:pt>
    <dgm:pt modelId="{4EF29D4F-1708-4066-B718-23B4E892F196}" type="pres">
      <dgm:prSet presAssocID="{09826EC3-9921-4B2D-A595-523630C8E15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AC05742-DF5F-43C4-B691-152D4FCFF318}" type="pres">
      <dgm:prSet presAssocID="{EED9FA21-5F96-4D89-B305-3FCA6EB2EC67}" presName="parentLin" presStyleCnt="0"/>
      <dgm:spPr/>
    </dgm:pt>
    <dgm:pt modelId="{63F75080-52E0-4B4F-B0B1-B109F142D221}" type="pres">
      <dgm:prSet presAssocID="{EED9FA21-5F96-4D89-B305-3FCA6EB2EC6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CE1F7099-A958-4908-A583-E6762FB71B0D}" type="pres">
      <dgm:prSet presAssocID="{EED9FA21-5F96-4D89-B305-3FCA6EB2EC6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35C08-C970-4553-B714-056756E1735E}" type="pres">
      <dgm:prSet presAssocID="{EED9FA21-5F96-4D89-B305-3FCA6EB2EC67}" presName="negativeSpace" presStyleCnt="0"/>
      <dgm:spPr/>
    </dgm:pt>
    <dgm:pt modelId="{006DF437-F0B1-4D14-A113-1E7DCE5DEC89}" type="pres">
      <dgm:prSet presAssocID="{EED9FA21-5F96-4D89-B305-3FCA6EB2EC67}" presName="childText" presStyleLbl="conFgAcc1" presStyleIdx="0" presStyleCnt="4">
        <dgm:presLayoutVars>
          <dgm:bulletEnabled val="1"/>
        </dgm:presLayoutVars>
      </dgm:prSet>
      <dgm:spPr/>
    </dgm:pt>
    <dgm:pt modelId="{183983C7-9FED-408A-A5C4-64EFF9768E5E}" type="pres">
      <dgm:prSet presAssocID="{3BE8DE33-4B4E-45C9-B89B-C6E38647E371}" presName="spaceBetweenRectangles" presStyleCnt="0"/>
      <dgm:spPr/>
    </dgm:pt>
    <dgm:pt modelId="{AEDF6CAB-54AF-4483-8D30-F344CA6F1766}" type="pres">
      <dgm:prSet presAssocID="{0BFF745B-0715-4DA5-AEAE-AE8C0CFF0939}" presName="parentLin" presStyleCnt="0"/>
      <dgm:spPr/>
    </dgm:pt>
    <dgm:pt modelId="{797BD1C8-F7B7-4039-B63E-6100DC1EBD85}" type="pres">
      <dgm:prSet presAssocID="{0BFF745B-0715-4DA5-AEAE-AE8C0CFF0939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04147DF-DA32-45F3-852D-FEE65EF860A1}" type="pres">
      <dgm:prSet presAssocID="{0BFF745B-0715-4DA5-AEAE-AE8C0CFF093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CB761-EBF1-4458-8541-777C273DCBB5}" type="pres">
      <dgm:prSet presAssocID="{0BFF745B-0715-4DA5-AEAE-AE8C0CFF0939}" presName="negativeSpace" presStyleCnt="0"/>
      <dgm:spPr/>
    </dgm:pt>
    <dgm:pt modelId="{429E437D-A488-43F2-8AE6-81EFA065D386}" type="pres">
      <dgm:prSet presAssocID="{0BFF745B-0715-4DA5-AEAE-AE8C0CFF0939}" presName="childText" presStyleLbl="conFgAcc1" presStyleIdx="1" presStyleCnt="4">
        <dgm:presLayoutVars>
          <dgm:bulletEnabled val="1"/>
        </dgm:presLayoutVars>
      </dgm:prSet>
      <dgm:spPr/>
    </dgm:pt>
    <dgm:pt modelId="{89621EE7-4072-4E42-BCA8-C98DDBCC38A5}" type="pres">
      <dgm:prSet presAssocID="{60329D5A-04F0-41D1-AA80-A832612E01B8}" presName="spaceBetweenRectangles" presStyleCnt="0"/>
      <dgm:spPr/>
    </dgm:pt>
    <dgm:pt modelId="{AF55C338-91AE-4275-A1C9-34C98C0A5431}" type="pres">
      <dgm:prSet presAssocID="{B75191B9-2EF4-40D5-B902-19C6A93D65C6}" presName="parentLin" presStyleCnt="0"/>
      <dgm:spPr/>
    </dgm:pt>
    <dgm:pt modelId="{9AE449DA-249E-46DD-B6DD-601C929C4173}" type="pres">
      <dgm:prSet presAssocID="{B75191B9-2EF4-40D5-B902-19C6A93D65C6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2A544369-E861-4C5D-9BEA-5055C2FC00EE}" type="pres">
      <dgm:prSet presAssocID="{B75191B9-2EF4-40D5-B902-19C6A93D65C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07C8B8-4050-451E-8AD8-77D95A9ED203}" type="pres">
      <dgm:prSet presAssocID="{B75191B9-2EF4-40D5-B902-19C6A93D65C6}" presName="negativeSpace" presStyleCnt="0"/>
      <dgm:spPr/>
    </dgm:pt>
    <dgm:pt modelId="{9DB3B5D8-3160-49ED-B195-C710D32136F3}" type="pres">
      <dgm:prSet presAssocID="{B75191B9-2EF4-40D5-B902-19C6A93D65C6}" presName="childText" presStyleLbl="conFgAcc1" presStyleIdx="2" presStyleCnt="4">
        <dgm:presLayoutVars>
          <dgm:bulletEnabled val="1"/>
        </dgm:presLayoutVars>
      </dgm:prSet>
      <dgm:spPr/>
    </dgm:pt>
    <dgm:pt modelId="{47A71490-83D4-4C79-AA58-5D1AAF763894}" type="pres">
      <dgm:prSet presAssocID="{3FD804C9-DE8C-4C01-916B-709E850DDC60}" presName="spaceBetweenRectangles" presStyleCnt="0"/>
      <dgm:spPr/>
    </dgm:pt>
    <dgm:pt modelId="{8E4BBE7C-3874-428B-B020-AD8C4EDDD884}" type="pres">
      <dgm:prSet presAssocID="{436C4AD6-8B48-4588-B926-6B718D7D0AF7}" presName="parentLin" presStyleCnt="0"/>
      <dgm:spPr/>
    </dgm:pt>
    <dgm:pt modelId="{7827CB8E-30DC-404C-B490-3126B9BC8BDA}" type="pres">
      <dgm:prSet presAssocID="{436C4AD6-8B48-4588-B926-6B718D7D0AF7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F35D5871-52BD-4336-B7ED-B4F476A3A76A}" type="pres">
      <dgm:prSet presAssocID="{436C4AD6-8B48-4588-B926-6B718D7D0AF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B0741B-ABB1-4C54-B950-DE47D0068BE3}" type="pres">
      <dgm:prSet presAssocID="{436C4AD6-8B48-4588-B926-6B718D7D0AF7}" presName="negativeSpace" presStyleCnt="0"/>
      <dgm:spPr/>
    </dgm:pt>
    <dgm:pt modelId="{2264CC9B-6B2F-4112-8DFE-04CC3AD100AA}" type="pres">
      <dgm:prSet presAssocID="{436C4AD6-8B48-4588-B926-6B718D7D0A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6AB6E37-ACE5-4668-86AE-A16736659DC8}" type="presOf" srcId="{0BFF745B-0715-4DA5-AEAE-AE8C0CFF0939}" destId="{797BD1C8-F7B7-4039-B63E-6100DC1EBD85}" srcOrd="0" destOrd="0" presId="urn:microsoft.com/office/officeart/2005/8/layout/list1"/>
    <dgm:cxn modelId="{A7D8A270-532F-465D-B5EC-79842EA4A06A}" srcId="{09826EC3-9921-4B2D-A595-523630C8E15F}" destId="{B75191B9-2EF4-40D5-B902-19C6A93D65C6}" srcOrd="2" destOrd="0" parTransId="{3BFC3B2F-AE18-424F-B6DB-C0852302FBDE}" sibTransId="{3FD804C9-DE8C-4C01-916B-709E850DDC60}"/>
    <dgm:cxn modelId="{5A21427C-8DC2-4657-A2A2-35337C04F74D}" srcId="{09826EC3-9921-4B2D-A595-523630C8E15F}" destId="{0BFF745B-0715-4DA5-AEAE-AE8C0CFF0939}" srcOrd="1" destOrd="0" parTransId="{8DC2EEB6-894F-4077-80E3-2B59837E92AF}" sibTransId="{60329D5A-04F0-41D1-AA80-A832612E01B8}"/>
    <dgm:cxn modelId="{EB2ADF0F-27E1-4A25-9044-08C6B33808A5}" srcId="{09826EC3-9921-4B2D-A595-523630C8E15F}" destId="{EED9FA21-5F96-4D89-B305-3FCA6EB2EC67}" srcOrd="0" destOrd="0" parTransId="{4751E4CB-B9BE-447D-92A4-04920FBC6CE6}" sibTransId="{3BE8DE33-4B4E-45C9-B89B-C6E38647E371}"/>
    <dgm:cxn modelId="{7E5A823B-6810-4012-BA20-9873B14B3C8E}" type="presOf" srcId="{B75191B9-2EF4-40D5-B902-19C6A93D65C6}" destId="{9AE449DA-249E-46DD-B6DD-601C929C4173}" srcOrd="0" destOrd="0" presId="urn:microsoft.com/office/officeart/2005/8/layout/list1"/>
    <dgm:cxn modelId="{D72B92B3-3982-4861-98B7-92870987B8A9}" type="presOf" srcId="{EED9FA21-5F96-4D89-B305-3FCA6EB2EC67}" destId="{CE1F7099-A958-4908-A583-E6762FB71B0D}" srcOrd="1" destOrd="0" presId="urn:microsoft.com/office/officeart/2005/8/layout/list1"/>
    <dgm:cxn modelId="{3CD943C1-C30E-4978-AC79-76DFCF0A8342}" type="presOf" srcId="{0BFF745B-0715-4DA5-AEAE-AE8C0CFF0939}" destId="{104147DF-DA32-45F3-852D-FEE65EF860A1}" srcOrd="1" destOrd="0" presId="urn:microsoft.com/office/officeart/2005/8/layout/list1"/>
    <dgm:cxn modelId="{AC634467-0737-4E4E-BEF3-133C33BF9B65}" srcId="{09826EC3-9921-4B2D-A595-523630C8E15F}" destId="{436C4AD6-8B48-4588-B926-6B718D7D0AF7}" srcOrd="3" destOrd="0" parTransId="{61D8CD1E-1370-424F-9DE9-7E38068B1D65}" sibTransId="{91B0C5CE-990D-43A2-BC5A-18235BEA6FDA}"/>
    <dgm:cxn modelId="{D5C7E492-CCFF-479C-B41A-63D73EA5A66E}" type="presOf" srcId="{09826EC3-9921-4B2D-A595-523630C8E15F}" destId="{4EF29D4F-1708-4066-B718-23B4E892F196}" srcOrd="0" destOrd="0" presId="urn:microsoft.com/office/officeart/2005/8/layout/list1"/>
    <dgm:cxn modelId="{A6041C9C-21D6-40C1-AC7F-CA43F98D0D2C}" type="presOf" srcId="{EED9FA21-5F96-4D89-B305-3FCA6EB2EC67}" destId="{63F75080-52E0-4B4F-B0B1-B109F142D221}" srcOrd="0" destOrd="0" presId="urn:microsoft.com/office/officeart/2005/8/layout/list1"/>
    <dgm:cxn modelId="{0D90F73A-0856-439B-B03A-219FFDF03801}" type="presOf" srcId="{436C4AD6-8B48-4588-B926-6B718D7D0AF7}" destId="{7827CB8E-30DC-404C-B490-3126B9BC8BDA}" srcOrd="0" destOrd="0" presId="urn:microsoft.com/office/officeart/2005/8/layout/list1"/>
    <dgm:cxn modelId="{DBF79776-AB80-47FD-AEF1-D6DD6DADAB5F}" type="presOf" srcId="{436C4AD6-8B48-4588-B926-6B718D7D0AF7}" destId="{F35D5871-52BD-4336-B7ED-B4F476A3A76A}" srcOrd="1" destOrd="0" presId="urn:microsoft.com/office/officeart/2005/8/layout/list1"/>
    <dgm:cxn modelId="{1D096A6A-A734-4642-A988-05575A5ED716}" type="presOf" srcId="{B75191B9-2EF4-40D5-B902-19C6A93D65C6}" destId="{2A544369-E861-4C5D-9BEA-5055C2FC00EE}" srcOrd="1" destOrd="0" presId="urn:microsoft.com/office/officeart/2005/8/layout/list1"/>
    <dgm:cxn modelId="{A48D78B8-98A5-4FE4-8AAD-1B7D694067AD}" type="presParOf" srcId="{4EF29D4F-1708-4066-B718-23B4E892F196}" destId="{FAC05742-DF5F-43C4-B691-152D4FCFF318}" srcOrd="0" destOrd="0" presId="urn:microsoft.com/office/officeart/2005/8/layout/list1"/>
    <dgm:cxn modelId="{951F090D-E749-40A3-9C89-1149653E5896}" type="presParOf" srcId="{FAC05742-DF5F-43C4-B691-152D4FCFF318}" destId="{63F75080-52E0-4B4F-B0B1-B109F142D221}" srcOrd="0" destOrd="0" presId="urn:microsoft.com/office/officeart/2005/8/layout/list1"/>
    <dgm:cxn modelId="{ADC63DCF-DD77-43C4-AC61-45EA0C148F8B}" type="presParOf" srcId="{FAC05742-DF5F-43C4-B691-152D4FCFF318}" destId="{CE1F7099-A958-4908-A583-E6762FB71B0D}" srcOrd="1" destOrd="0" presId="urn:microsoft.com/office/officeart/2005/8/layout/list1"/>
    <dgm:cxn modelId="{A00B63A8-E56A-461B-8D90-43755AAF2A4B}" type="presParOf" srcId="{4EF29D4F-1708-4066-B718-23B4E892F196}" destId="{79735C08-C970-4553-B714-056756E1735E}" srcOrd="1" destOrd="0" presId="urn:microsoft.com/office/officeart/2005/8/layout/list1"/>
    <dgm:cxn modelId="{D39E23F2-9023-4C55-BE0E-8469349888BA}" type="presParOf" srcId="{4EF29D4F-1708-4066-B718-23B4E892F196}" destId="{006DF437-F0B1-4D14-A113-1E7DCE5DEC89}" srcOrd="2" destOrd="0" presId="urn:microsoft.com/office/officeart/2005/8/layout/list1"/>
    <dgm:cxn modelId="{2513F4C5-0A16-4474-818C-DF5D287C70C9}" type="presParOf" srcId="{4EF29D4F-1708-4066-B718-23B4E892F196}" destId="{183983C7-9FED-408A-A5C4-64EFF9768E5E}" srcOrd="3" destOrd="0" presId="urn:microsoft.com/office/officeart/2005/8/layout/list1"/>
    <dgm:cxn modelId="{3C743B7D-7CE3-4726-9DF9-7099D39356FE}" type="presParOf" srcId="{4EF29D4F-1708-4066-B718-23B4E892F196}" destId="{AEDF6CAB-54AF-4483-8D30-F344CA6F1766}" srcOrd="4" destOrd="0" presId="urn:microsoft.com/office/officeart/2005/8/layout/list1"/>
    <dgm:cxn modelId="{5054F053-5ED6-4F8B-B9C8-E16C7411B0DB}" type="presParOf" srcId="{AEDF6CAB-54AF-4483-8D30-F344CA6F1766}" destId="{797BD1C8-F7B7-4039-B63E-6100DC1EBD85}" srcOrd="0" destOrd="0" presId="urn:microsoft.com/office/officeart/2005/8/layout/list1"/>
    <dgm:cxn modelId="{809DC0AD-67DE-4187-B983-4C3CC797DDCD}" type="presParOf" srcId="{AEDF6CAB-54AF-4483-8D30-F344CA6F1766}" destId="{104147DF-DA32-45F3-852D-FEE65EF860A1}" srcOrd="1" destOrd="0" presId="urn:microsoft.com/office/officeart/2005/8/layout/list1"/>
    <dgm:cxn modelId="{23DDD407-CF99-4A85-B7D4-A61830EE6A62}" type="presParOf" srcId="{4EF29D4F-1708-4066-B718-23B4E892F196}" destId="{F48CB761-EBF1-4458-8541-777C273DCBB5}" srcOrd="5" destOrd="0" presId="urn:microsoft.com/office/officeart/2005/8/layout/list1"/>
    <dgm:cxn modelId="{E897B71D-FFAD-4221-BFA6-7D11F4A322D7}" type="presParOf" srcId="{4EF29D4F-1708-4066-B718-23B4E892F196}" destId="{429E437D-A488-43F2-8AE6-81EFA065D386}" srcOrd="6" destOrd="0" presId="urn:microsoft.com/office/officeart/2005/8/layout/list1"/>
    <dgm:cxn modelId="{C0DD757D-B821-414C-8DDC-EB68308793F7}" type="presParOf" srcId="{4EF29D4F-1708-4066-B718-23B4E892F196}" destId="{89621EE7-4072-4E42-BCA8-C98DDBCC38A5}" srcOrd="7" destOrd="0" presId="urn:microsoft.com/office/officeart/2005/8/layout/list1"/>
    <dgm:cxn modelId="{9F2B28C5-713C-411B-9902-1A9AE4D5B80F}" type="presParOf" srcId="{4EF29D4F-1708-4066-B718-23B4E892F196}" destId="{AF55C338-91AE-4275-A1C9-34C98C0A5431}" srcOrd="8" destOrd="0" presId="urn:microsoft.com/office/officeart/2005/8/layout/list1"/>
    <dgm:cxn modelId="{97DA62E6-6590-48D2-ADD5-6B22EEBFD6E5}" type="presParOf" srcId="{AF55C338-91AE-4275-A1C9-34C98C0A5431}" destId="{9AE449DA-249E-46DD-B6DD-601C929C4173}" srcOrd="0" destOrd="0" presId="urn:microsoft.com/office/officeart/2005/8/layout/list1"/>
    <dgm:cxn modelId="{9D8E84AE-F8EC-4EA1-80AF-DB71CDF44734}" type="presParOf" srcId="{AF55C338-91AE-4275-A1C9-34C98C0A5431}" destId="{2A544369-E861-4C5D-9BEA-5055C2FC00EE}" srcOrd="1" destOrd="0" presId="urn:microsoft.com/office/officeart/2005/8/layout/list1"/>
    <dgm:cxn modelId="{D0C3DFD0-C29E-4C3A-A1D1-5454C48535F5}" type="presParOf" srcId="{4EF29D4F-1708-4066-B718-23B4E892F196}" destId="{5807C8B8-4050-451E-8AD8-77D95A9ED203}" srcOrd="9" destOrd="0" presId="urn:microsoft.com/office/officeart/2005/8/layout/list1"/>
    <dgm:cxn modelId="{6DD5C494-0BDE-4DF8-A3BD-4470BB62EC40}" type="presParOf" srcId="{4EF29D4F-1708-4066-B718-23B4E892F196}" destId="{9DB3B5D8-3160-49ED-B195-C710D32136F3}" srcOrd="10" destOrd="0" presId="urn:microsoft.com/office/officeart/2005/8/layout/list1"/>
    <dgm:cxn modelId="{45B65437-4C1C-40B9-9ACF-22E4119B418F}" type="presParOf" srcId="{4EF29D4F-1708-4066-B718-23B4E892F196}" destId="{47A71490-83D4-4C79-AA58-5D1AAF763894}" srcOrd="11" destOrd="0" presId="urn:microsoft.com/office/officeart/2005/8/layout/list1"/>
    <dgm:cxn modelId="{1A8BDDAB-0C24-4B56-B53C-30E9CE4A3AC7}" type="presParOf" srcId="{4EF29D4F-1708-4066-B718-23B4E892F196}" destId="{8E4BBE7C-3874-428B-B020-AD8C4EDDD884}" srcOrd="12" destOrd="0" presId="urn:microsoft.com/office/officeart/2005/8/layout/list1"/>
    <dgm:cxn modelId="{3DC9E832-3631-4677-A384-A18271D6ECB7}" type="presParOf" srcId="{8E4BBE7C-3874-428B-B020-AD8C4EDDD884}" destId="{7827CB8E-30DC-404C-B490-3126B9BC8BDA}" srcOrd="0" destOrd="0" presId="urn:microsoft.com/office/officeart/2005/8/layout/list1"/>
    <dgm:cxn modelId="{DE351362-B201-43EB-8B81-72DB602A7514}" type="presParOf" srcId="{8E4BBE7C-3874-428B-B020-AD8C4EDDD884}" destId="{F35D5871-52BD-4336-B7ED-B4F476A3A76A}" srcOrd="1" destOrd="0" presId="urn:microsoft.com/office/officeart/2005/8/layout/list1"/>
    <dgm:cxn modelId="{C1241DED-500A-43EB-A167-0E6D04300C94}" type="presParOf" srcId="{4EF29D4F-1708-4066-B718-23B4E892F196}" destId="{FDB0741B-ABB1-4C54-B950-DE47D0068BE3}" srcOrd="13" destOrd="0" presId="urn:microsoft.com/office/officeart/2005/8/layout/list1"/>
    <dgm:cxn modelId="{67D9A3A6-8FF7-4117-A340-914AA0D30806}" type="presParOf" srcId="{4EF29D4F-1708-4066-B718-23B4E892F196}" destId="{2264CC9B-6B2F-4112-8DFE-04CC3AD100A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826EC3-9921-4B2D-A595-523630C8E15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ED9FA21-5F96-4D89-B305-3FCA6EB2EC67}">
      <dgm:prSet phldrT="[文本]"/>
      <dgm:spPr/>
      <dgm:t>
        <a:bodyPr/>
        <a:lstStyle/>
        <a:p>
          <a:r>
            <a:rPr lang="en-US" altLang="zh-CN" dirty="0" smtClean="0"/>
            <a:t>1</a:t>
          </a:r>
          <a:r>
            <a:rPr lang="zh-CN" altLang="en-US" dirty="0" smtClean="0"/>
            <a:t>、作品的设计目的</a:t>
          </a:r>
          <a:endParaRPr lang="zh-CN" altLang="en-US" dirty="0"/>
        </a:p>
      </dgm:t>
    </dgm:pt>
    <dgm:pt modelId="{4751E4CB-B9BE-447D-92A4-04920FBC6CE6}" type="parTrans" cxnId="{EB2ADF0F-27E1-4A25-9044-08C6B33808A5}">
      <dgm:prSet/>
      <dgm:spPr/>
      <dgm:t>
        <a:bodyPr/>
        <a:lstStyle/>
        <a:p>
          <a:endParaRPr lang="zh-CN" altLang="en-US"/>
        </a:p>
      </dgm:t>
    </dgm:pt>
    <dgm:pt modelId="{3BE8DE33-4B4E-45C9-B89B-C6E38647E371}" type="sibTrans" cxnId="{EB2ADF0F-27E1-4A25-9044-08C6B33808A5}">
      <dgm:prSet/>
      <dgm:spPr/>
      <dgm:t>
        <a:bodyPr/>
        <a:lstStyle/>
        <a:p>
          <a:endParaRPr lang="zh-CN" altLang="en-US"/>
        </a:p>
      </dgm:t>
    </dgm:pt>
    <dgm:pt modelId="{0BFF745B-0715-4DA5-AEAE-AE8C0CFF0939}">
      <dgm:prSet phldrT="[文本]"/>
      <dgm:spPr/>
      <dgm:t>
        <a:bodyPr/>
        <a:lstStyle/>
        <a:p>
          <a:r>
            <a:rPr lang="en-US" altLang="zh-CN" dirty="0" smtClean="0"/>
            <a:t>2</a:t>
          </a:r>
          <a:r>
            <a:rPr lang="zh-CN" altLang="en-US" dirty="0" smtClean="0"/>
            <a:t>、作品的主要内容</a:t>
          </a:r>
          <a:endParaRPr lang="zh-CN" altLang="en-US" dirty="0"/>
        </a:p>
      </dgm:t>
    </dgm:pt>
    <dgm:pt modelId="{8DC2EEB6-894F-4077-80E3-2B59837E92AF}" type="parTrans" cxnId="{5A21427C-8DC2-4657-A2A2-35337C04F74D}">
      <dgm:prSet/>
      <dgm:spPr/>
      <dgm:t>
        <a:bodyPr/>
        <a:lstStyle/>
        <a:p>
          <a:endParaRPr lang="zh-CN" altLang="en-US"/>
        </a:p>
      </dgm:t>
    </dgm:pt>
    <dgm:pt modelId="{60329D5A-04F0-41D1-AA80-A832612E01B8}" type="sibTrans" cxnId="{5A21427C-8DC2-4657-A2A2-35337C04F74D}">
      <dgm:prSet/>
      <dgm:spPr/>
      <dgm:t>
        <a:bodyPr/>
        <a:lstStyle/>
        <a:p>
          <a:endParaRPr lang="zh-CN" altLang="en-US"/>
        </a:p>
      </dgm:t>
    </dgm:pt>
    <dgm:pt modelId="{B75191B9-2EF4-40D5-B902-19C6A93D65C6}">
      <dgm:prSet phldrT="[文本]"/>
      <dgm:spPr/>
      <dgm:t>
        <a:bodyPr/>
        <a:lstStyle/>
        <a:p>
          <a:r>
            <a:rPr lang="en-US" altLang="zh-CN" dirty="0" smtClean="0"/>
            <a:t>3</a:t>
          </a:r>
          <a:r>
            <a:rPr lang="zh-CN" altLang="en-US" dirty="0" smtClean="0"/>
            <a:t>、作品的具体实现</a:t>
          </a:r>
          <a:endParaRPr lang="zh-CN" altLang="en-US" dirty="0"/>
        </a:p>
      </dgm:t>
    </dgm:pt>
    <dgm:pt modelId="{3BFC3B2F-AE18-424F-B6DB-C0852302FBDE}" type="parTrans" cxnId="{A7D8A270-532F-465D-B5EC-79842EA4A06A}">
      <dgm:prSet/>
      <dgm:spPr/>
      <dgm:t>
        <a:bodyPr/>
        <a:lstStyle/>
        <a:p>
          <a:endParaRPr lang="zh-CN" altLang="en-US"/>
        </a:p>
      </dgm:t>
    </dgm:pt>
    <dgm:pt modelId="{3FD804C9-DE8C-4C01-916B-709E850DDC60}" type="sibTrans" cxnId="{A7D8A270-532F-465D-B5EC-79842EA4A06A}">
      <dgm:prSet/>
      <dgm:spPr/>
      <dgm:t>
        <a:bodyPr/>
        <a:lstStyle/>
        <a:p>
          <a:endParaRPr lang="zh-CN" altLang="en-US"/>
        </a:p>
      </dgm:t>
    </dgm:pt>
    <dgm:pt modelId="{436C4AD6-8B48-4588-B926-6B718D7D0AF7}">
      <dgm:prSet/>
      <dgm:spPr/>
      <dgm:t>
        <a:bodyPr/>
        <a:lstStyle/>
        <a:p>
          <a:r>
            <a:rPr lang="en-US" altLang="zh-CN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</a:t>
          </a:r>
          <a:r>
            <a:rPr lang="zh-CN" altLang="en-US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、作品的创新点与成果</a:t>
          </a:r>
          <a:endParaRPr lang="zh-CN" altLang="en-US" b="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D8CD1E-1370-424F-9DE9-7E38068B1D65}" type="parTrans" cxnId="{AC634467-0737-4E4E-BEF3-133C33BF9B65}">
      <dgm:prSet/>
      <dgm:spPr/>
      <dgm:t>
        <a:bodyPr/>
        <a:lstStyle/>
        <a:p>
          <a:endParaRPr lang="zh-CN" altLang="en-US"/>
        </a:p>
      </dgm:t>
    </dgm:pt>
    <dgm:pt modelId="{91B0C5CE-990D-43A2-BC5A-18235BEA6FDA}" type="sibTrans" cxnId="{AC634467-0737-4E4E-BEF3-133C33BF9B65}">
      <dgm:prSet/>
      <dgm:spPr/>
      <dgm:t>
        <a:bodyPr/>
        <a:lstStyle/>
        <a:p>
          <a:endParaRPr lang="zh-CN" altLang="en-US"/>
        </a:p>
      </dgm:t>
    </dgm:pt>
    <dgm:pt modelId="{4EF29D4F-1708-4066-B718-23B4E892F196}" type="pres">
      <dgm:prSet presAssocID="{09826EC3-9921-4B2D-A595-523630C8E15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AC05742-DF5F-43C4-B691-152D4FCFF318}" type="pres">
      <dgm:prSet presAssocID="{EED9FA21-5F96-4D89-B305-3FCA6EB2EC67}" presName="parentLin" presStyleCnt="0"/>
      <dgm:spPr/>
    </dgm:pt>
    <dgm:pt modelId="{63F75080-52E0-4B4F-B0B1-B109F142D221}" type="pres">
      <dgm:prSet presAssocID="{EED9FA21-5F96-4D89-B305-3FCA6EB2EC6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CE1F7099-A958-4908-A583-E6762FB71B0D}" type="pres">
      <dgm:prSet presAssocID="{EED9FA21-5F96-4D89-B305-3FCA6EB2EC6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35C08-C970-4553-B714-056756E1735E}" type="pres">
      <dgm:prSet presAssocID="{EED9FA21-5F96-4D89-B305-3FCA6EB2EC67}" presName="negativeSpace" presStyleCnt="0"/>
      <dgm:spPr/>
    </dgm:pt>
    <dgm:pt modelId="{006DF437-F0B1-4D14-A113-1E7DCE5DEC89}" type="pres">
      <dgm:prSet presAssocID="{EED9FA21-5F96-4D89-B305-3FCA6EB2EC67}" presName="childText" presStyleLbl="conFgAcc1" presStyleIdx="0" presStyleCnt="4">
        <dgm:presLayoutVars>
          <dgm:bulletEnabled val="1"/>
        </dgm:presLayoutVars>
      </dgm:prSet>
      <dgm:spPr/>
    </dgm:pt>
    <dgm:pt modelId="{183983C7-9FED-408A-A5C4-64EFF9768E5E}" type="pres">
      <dgm:prSet presAssocID="{3BE8DE33-4B4E-45C9-B89B-C6E38647E371}" presName="spaceBetweenRectangles" presStyleCnt="0"/>
      <dgm:spPr/>
    </dgm:pt>
    <dgm:pt modelId="{AEDF6CAB-54AF-4483-8D30-F344CA6F1766}" type="pres">
      <dgm:prSet presAssocID="{0BFF745B-0715-4DA5-AEAE-AE8C0CFF0939}" presName="parentLin" presStyleCnt="0"/>
      <dgm:spPr/>
    </dgm:pt>
    <dgm:pt modelId="{797BD1C8-F7B7-4039-B63E-6100DC1EBD85}" type="pres">
      <dgm:prSet presAssocID="{0BFF745B-0715-4DA5-AEAE-AE8C0CFF0939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04147DF-DA32-45F3-852D-FEE65EF860A1}" type="pres">
      <dgm:prSet presAssocID="{0BFF745B-0715-4DA5-AEAE-AE8C0CFF093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8CB761-EBF1-4458-8541-777C273DCBB5}" type="pres">
      <dgm:prSet presAssocID="{0BFF745B-0715-4DA5-AEAE-AE8C0CFF0939}" presName="negativeSpace" presStyleCnt="0"/>
      <dgm:spPr/>
    </dgm:pt>
    <dgm:pt modelId="{429E437D-A488-43F2-8AE6-81EFA065D386}" type="pres">
      <dgm:prSet presAssocID="{0BFF745B-0715-4DA5-AEAE-AE8C0CFF0939}" presName="childText" presStyleLbl="conFgAcc1" presStyleIdx="1" presStyleCnt="4">
        <dgm:presLayoutVars>
          <dgm:bulletEnabled val="1"/>
        </dgm:presLayoutVars>
      </dgm:prSet>
      <dgm:spPr/>
    </dgm:pt>
    <dgm:pt modelId="{89621EE7-4072-4E42-BCA8-C98DDBCC38A5}" type="pres">
      <dgm:prSet presAssocID="{60329D5A-04F0-41D1-AA80-A832612E01B8}" presName="spaceBetweenRectangles" presStyleCnt="0"/>
      <dgm:spPr/>
    </dgm:pt>
    <dgm:pt modelId="{AF55C338-91AE-4275-A1C9-34C98C0A5431}" type="pres">
      <dgm:prSet presAssocID="{B75191B9-2EF4-40D5-B902-19C6A93D65C6}" presName="parentLin" presStyleCnt="0"/>
      <dgm:spPr/>
    </dgm:pt>
    <dgm:pt modelId="{9AE449DA-249E-46DD-B6DD-601C929C4173}" type="pres">
      <dgm:prSet presAssocID="{B75191B9-2EF4-40D5-B902-19C6A93D65C6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2A544369-E861-4C5D-9BEA-5055C2FC00EE}" type="pres">
      <dgm:prSet presAssocID="{B75191B9-2EF4-40D5-B902-19C6A93D65C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07C8B8-4050-451E-8AD8-77D95A9ED203}" type="pres">
      <dgm:prSet presAssocID="{B75191B9-2EF4-40D5-B902-19C6A93D65C6}" presName="negativeSpace" presStyleCnt="0"/>
      <dgm:spPr/>
    </dgm:pt>
    <dgm:pt modelId="{9DB3B5D8-3160-49ED-B195-C710D32136F3}" type="pres">
      <dgm:prSet presAssocID="{B75191B9-2EF4-40D5-B902-19C6A93D65C6}" presName="childText" presStyleLbl="conFgAcc1" presStyleIdx="2" presStyleCnt="4">
        <dgm:presLayoutVars>
          <dgm:bulletEnabled val="1"/>
        </dgm:presLayoutVars>
      </dgm:prSet>
      <dgm:spPr/>
    </dgm:pt>
    <dgm:pt modelId="{47A71490-83D4-4C79-AA58-5D1AAF763894}" type="pres">
      <dgm:prSet presAssocID="{3FD804C9-DE8C-4C01-916B-709E850DDC60}" presName="spaceBetweenRectangles" presStyleCnt="0"/>
      <dgm:spPr/>
    </dgm:pt>
    <dgm:pt modelId="{8E4BBE7C-3874-428B-B020-AD8C4EDDD884}" type="pres">
      <dgm:prSet presAssocID="{436C4AD6-8B48-4588-B926-6B718D7D0AF7}" presName="parentLin" presStyleCnt="0"/>
      <dgm:spPr/>
    </dgm:pt>
    <dgm:pt modelId="{7827CB8E-30DC-404C-B490-3126B9BC8BDA}" type="pres">
      <dgm:prSet presAssocID="{436C4AD6-8B48-4588-B926-6B718D7D0AF7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F35D5871-52BD-4336-B7ED-B4F476A3A76A}" type="pres">
      <dgm:prSet presAssocID="{436C4AD6-8B48-4588-B926-6B718D7D0AF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B0741B-ABB1-4C54-B950-DE47D0068BE3}" type="pres">
      <dgm:prSet presAssocID="{436C4AD6-8B48-4588-B926-6B718D7D0AF7}" presName="negativeSpace" presStyleCnt="0"/>
      <dgm:spPr/>
    </dgm:pt>
    <dgm:pt modelId="{2264CC9B-6B2F-4112-8DFE-04CC3AD100AA}" type="pres">
      <dgm:prSet presAssocID="{436C4AD6-8B48-4588-B926-6B718D7D0A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6AB6E37-ACE5-4668-86AE-A16736659DC8}" type="presOf" srcId="{0BFF745B-0715-4DA5-AEAE-AE8C0CFF0939}" destId="{797BD1C8-F7B7-4039-B63E-6100DC1EBD85}" srcOrd="0" destOrd="0" presId="urn:microsoft.com/office/officeart/2005/8/layout/list1"/>
    <dgm:cxn modelId="{A7D8A270-532F-465D-B5EC-79842EA4A06A}" srcId="{09826EC3-9921-4B2D-A595-523630C8E15F}" destId="{B75191B9-2EF4-40D5-B902-19C6A93D65C6}" srcOrd="2" destOrd="0" parTransId="{3BFC3B2F-AE18-424F-B6DB-C0852302FBDE}" sibTransId="{3FD804C9-DE8C-4C01-916B-709E850DDC60}"/>
    <dgm:cxn modelId="{5A21427C-8DC2-4657-A2A2-35337C04F74D}" srcId="{09826EC3-9921-4B2D-A595-523630C8E15F}" destId="{0BFF745B-0715-4DA5-AEAE-AE8C0CFF0939}" srcOrd="1" destOrd="0" parTransId="{8DC2EEB6-894F-4077-80E3-2B59837E92AF}" sibTransId="{60329D5A-04F0-41D1-AA80-A832612E01B8}"/>
    <dgm:cxn modelId="{EB2ADF0F-27E1-4A25-9044-08C6B33808A5}" srcId="{09826EC3-9921-4B2D-A595-523630C8E15F}" destId="{EED9FA21-5F96-4D89-B305-3FCA6EB2EC67}" srcOrd="0" destOrd="0" parTransId="{4751E4CB-B9BE-447D-92A4-04920FBC6CE6}" sibTransId="{3BE8DE33-4B4E-45C9-B89B-C6E38647E371}"/>
    <dgm:cxn modelId="{7E5A823B-6810-4012-BA20-9873B14B3C8E}" type="presOf" srcId="{B75191B9-2EF4-40D5-B902-19C6A93D65C6}" destId="{9AE449DA-249E-46DD-B6DD-601C929C4173}" srcOrd="0" destOrd="0" presId="urn:microsoft.com/office/officeart/2005/8/layout/list1"/>
    <dgm:cxn modelId="{D72B92B3-3982-4861-98B7-92870987B8A9}" type="presOf" srcId="{EED9FA21-5F96-4D89-B305-3FCA6EB2EC67}" destId="{CE1F7099-A958-4908-A583-E6762FB71B0D}" srcOrd="1" destOrd="0" presId="urn:microsoft.com/office/officeart/2005/8/layout/list1"/>
    <dgm:cxn modelId="{3CD943C1-C30E-4978-AC79-76DFCF0A8342}" type="presOf" srcId="{0BFF745B-0715-4DA5-AEAE-AE8C0CFF0939}" destId="{104147DF-DA32-45F3-852D-FEE65EF860A1}" srcOrd="1" destOrd="0" presId="urn:microsoft.com/office/officeart/2005/8/layout/list1"/>
    <dgm:cxn modelId="{AC634467-0737-4E4E-BEF3-133C33BF9B65}" srcId="{09826EC3-9921-4B2D-A595-523630C8E15F}" destId="{436C4AD6-8B48-4588-B926-6B718D7D0AF7}" srcOrd="3" destOrd="0" parTransId="{61D8CD1E-1370-424F-9DE9-7E38068B1D65}" sibTransId="{91B0C5CE-990D-43A2-BC5A-18235BEA6FDA}"/>
    <dgm:cxn modelId="{D5C7E492-CCFF-479C-B41A-63D73EA5A66E}" type="presOf" srcId="{09826EC3-9921-4B2D-A595-523630C8E15F}" destId="{4EF29D4F-1708-4066-B718-23B4E892F196}" srcOrd="0" destOrd="0" presId="urn:microsoft.com/office/officeart/2005/8/layout/list1"/>
    <dgm:cxn modelId="{A6041C9C-21D6-40C1-AC7F-CA43F98D0D2C}" type="presOf" srcId="{EED9FA21-5F96-4D89-B305-3FCA6EB2EC67}" destId="{63F75080-52E0-4B4F-B0B1-B109F142D221}" srcOrd="0" destOrd="0" presId="urn:microsoft.com/office/officeart/2005/8/layout/list1"/>
    <dgm:cxn modelId="{0D90F73A-0856-439B-B03A-219FFDF03801}" type="presOf" srcId="{436C4AD6-8B48-4588-B926-6B718D7D0AF7}" destId="{7827CB8E-30DC-404C-B490-3126B9BC8BDA}" srcOrd="0" destOrd="0" presId="urn:microsoft.com/office/officeart/2005/8/layout/list1"/>
    <dgm:cxn modelId="{DBF79776-AB80-47FD-AEF1-D6DD6DADAB5F}" type="presOf" srcId="{436C4AD6-8B48-4588-B926-6B718D7D0AF7}" destId="{F35D5871-52BD-4336-B7ED-B4F476A3A76A}" srcOrd="1" destOrd="0" presId="urn:microsoft.com/office/officeart/2005/8/layout/list1"/>
    <dgm:cxn modelId="{1D096A6A-A734-4642-A988-05575A5ED716}" type="presOf" srcId="{B75191B9-2EF4-40D5-B902-19C6A93D65C6}" destId="{2A544369-E861-4C5D-9BEA-5055C2FC00EE}" srcOrd="1" destOrd="0" presId="urn:microsoft.com/office/officeart/2005/8/layout/list1"/>
    <dgm:cxn modelId="{A48D78B8-98A5-4FE4-8AAD-1B7D694067AD}" type="presParOf" srcId="{4EF29D4F-1708-4066-B718-23B4E892F196}" destId="{FAC05742-DF5F-43C4-B691-152D4FCFF318}" srcOrd="0" destOrd="0" presId="urn:microsoft.com/office/officeart/2005/8/layout/list1"/>
    <dgm:cxn modelId="{951F090D-E749-40A3-9C89-1149653E5896}" type="presParOf" srcId="{FAC05742-DF5F-43C4-B691-152D4FCFF318}" destId="{63F75080-52E0-4B4F-B0B1-B109F142D221}" srcOrd="0" destOrd="0" presId="urn:microsoft.com/office/officeart/2005/8/layout/list1"/>
    <dgm:cxn modelId="{ADC63DCF-DD77-43C4-AC61-45EA0C148F8B}" type="presParOf" srcId="{FAC05742-DF5F-43C4-B691-152D4FCFF318}" destId="{CE1F7099-A958-4908-A583-E6762FB71B0D}" srcOrd="1" destOrd="0" presId="urn:microsoft.com/office/officeart/2005/8/layout/list1"/>
    <dgm:cxn modelId="{A00B63A8-E56A-461B-8D90-43755AAF2A4B}" type="presParOf" srcId="{4EF29D4F-1708-4066-B718-23B4E892F196}" destId="{79735C08-C970-4553-B714-056756E1735E}" srcOrd="1" destOrd="0" presId="urn:microsoft.com/office/officeart/2005/8/layout/list1"/>
    <dgm:cxn modelId="{D39E23F2-9023-4C55-BE0E-8469349888BA}" type="presParOf" srcId="{4EF29D4F-1708-4066-B718-23B4E892F196}" destId="{006DF437-F0B1-4D14-A113-1E7DCE5DEC89}" srcOrd="2" destOrd="0" presId="urn:microsoft.com/office/officeart/2005/8/layout/list1"/>
    <dgm:cxn modelId="{2513F4C5-0A16-4474-818C-DF5D287C70C9}" type="presParOf" srcId="{4EF29D4F-1708-4066-B718-23B4E892F196}" destId="{183983C7-9FED-408A-A5C4-64EFF9768E5E}" srcOrd="3" destOrd="0" presId="urn:microsoft.com/office/officeart/2005/8/layout/list1"/>
    <dgm:cxn modelId="{3C743B7D-7CE3-4726-9DF9-7099D39356FE}" type="presParOf" srcId="{4EF29D4F-1708-4066-B718-23B4E892F196}" destId="{AEDF6CAB-54AF-4483-8D30-F344CA6F1766}" srcOrd="4" destOrd="0" presId="urn:microsoft.com/office/officeart/2005/8/layout/list1"/>
    <dgm:cxn modelId="{5054F053-5ED6-4F8B-B9C8-E16C7411B0DB}" type="presParOf" srcId="{AEDF6CAB-54AF-4483-8D30-F344CA6F1766}" destId="{797BD1C8-F7B7-4039-B63E-6100DC1EBD85}" srcOrd="0" destOrd="0" presId="urn:microsoft.com/office/officeart/2005/8/layout/list1"/>
    <dgm:cxn modelId="{809DC0AD-67DE-4187-B983-4C3CC797DDCD}" type="presParOf" srcId="{AEDF6CAB-54AF-4483-8D30-F344CA6F1766}" destId="{104147DF-DA32-45F3-852D-FEE65EF860A1}" srcOrd="1" destOrd="0" presId="urn:microsoft.com/office/officeart/2005/8/layout/list1"/>
    <dgm:cxn modelId="{23DDD407-CF99-4A85-B7D4-A61830EE6A62}" type="presParOf" srcId="{4EF29D4F-1708-4066-B718-23B4E892F196}" destId="{F48CB761-EBF1-4458-8541-777C273DCBB5}" srcOrd="5" destOrd="0" presId="urn:microsoft.com/office/officeart/2005/8/layout/list1"/>
    <dgm:cxn modelId="{E897B71D-FFAD-4221-BFA6-7D11F4A322D7}" type="presParOf" srcId="{4EF29D4F-1708-4066-B718-23B4E892F196}" destId="{429E437D-A488-43F2-8AE6-81EFA065D386}" srcOrd="6" destOrd="0" presId="urn:microsoft.com/office/officeart/2005/8/layout/list1"/>
    <dgm:cxn modelId="{C0DD757D-B821-414C-8DDC-EB68308793F7}" type="presParOf" srcId="{4EF29D4F-1708-4066-B718-23B4E892F196}" destId="{89621EE7-4072-4E42-BCA8-C98DDBCC38A5}" srcOrd="7" destOrd="0" presId="urn:microsoft.com/office/officeart/2005/8/layout/list1"/>
    <dgm:cxn modelId="{9F2B28C5-713C-411B-9902-1A9AE4D5B80F}" type="presParOf" srcId="{4EF29D4F-1708-4066-B718-23B4E892F196}" destId="{AF55C338-91AE-4275-A1C9-34C98C0A5431}" srcOrd="8" destOrd="0" presId="urn:microsoft.com/office/officeart/2005/8/layout/list1"/>
    <dgm:cxn modelId="{97DA62E6-6590-48D2-ADD5-6B22EEBFD6E5}" type="presParOf" srcId="{AF55C338-91AE-4275-A1C9-34C98C0A5431}" destId="{9AE449DA-249E-46DD-B6DD-601C929C4173}" srcOrd="0" destOrd="0" presId="urn:microsoft.com/office/officeart/2005/8/layout/list1"/>
    <dgm:cxn modelId="{9D8E84AE-F8EC-4EA1-80AF-DB71CDF44734}" type="presParOf" srcId="{AF55C338-91AE-4275-A1C9-34C98C0A5431}" destId="{2A544369-E861-4C5D-9BEA-5055C2FC00EE}" srcOrd="1" destOrd="0" presId="urn:microsoft.com/office/officeart/2005/8/layout/list1"/>
    <dgm:cxn modelId="{D0C3DFD0-C29E-4C3A-A1D1-5454C48535F5}" type="presParOf" srcId="{4EF29D4F-1708-4066-B718-23B4E892F196}" destId="{5807C8B8-4050-451E-8AD8-77D95A9ED203}" srcOrd="9" destOrd="0" presId="urn:microsoft.com/office/officeart/2005/8/layout/list1"/>
    <dgm:cxn modelId="{6DD5C494-0BDE-4DF8-A3BD-4470BB62EC40}" type="presParOf" srcId="{4EF29D4F-1708-4066-B718-23B4E892F196}" destId="{9DB3B5D8-3160-49ED-B195-C710D32136F3}" srcOrd="10" destOrd="0" presId="urn:microsoft.com/office/officeart/2005/8/layout/list1"/>
    <dgm:cxn modelId="{45B65437-4C1C-40B9-9ACF-22E4119B418F}" type="presParOf" srcId="{4EF29D4F-1708-4066-B718-23B4E892F196}" destId="{47A71490-83D4-4C79-AA58-5D1AAF763894}" srcOrd="11" destOrd="0" presId="urn:microsoft.com/office/officeart/2005/8/layout/list1"/>
    <dgm:cxn modelId="{1A8BDDAB-0C24-4B56-B53C-30E9CE4A3AC7}" type="presParOf" srcId="{4EF29D4F-1708-4066-B718-23B4E892F196}" destId="{8E4BBE7C-3874-428B-B020-AD8C4EDDD884}" srcOrd="12" destOrd="0" presId="urn:microsoft.com/office/officeart/2005/8/layout/list1"/>
    <dgm:cxn modelId="{3DC9E832-3631-4677-A384-A18271D6ECB7}" type="presParOf" srcId="{8E4BBE7C-3874-428B-B020-AD8C4EDDD884}" destId="{7827CB8E-30DC-404C-B490-3126B9BC8BDA}" srcOrd="0" destOrd="0" presId="urn:microsoft.com/office/officeart/2005/8/layout/list1"/>
    <dgm:cxn modelId="{DE351362-B201-43EB-8B81-72DB602A7514}" type="presParOf" srcId="{8E4BBE7C-3874-428B-B020-AD8C4EDDD884}" destId="{F35D5871-52BD-4336-B7ED-B4F476A3A76A}" srcOrd="1" destOrd="0" presId="urn:microsoft.com/office/officeart/2005/8/layout/list1"/>
    <dgm:cxn modelId="{C1241DED-500A-43EB-A167-0E6D04300C94}" type="presParOf" srcId="{4EF29D4F-1708-4066-B718-23B4E892F196}" destId="{FDB0741B-ABB1-4C54-B950-DE47D0068BE3}" srcOrd="13" destOrd="0" presId="urn:microsoft.com/office/officeart/2005/8/layout/list1"/>
    <dgm:cxn modelId="{67D9A3A6-8FF7-4117-A340-914AA0D30806}" type="presParOf" srcId="{4EF29D4F-1708-4066-B718-23B4E892F196}" destId="{2264CC9B-6B2F-4112-8DFE-04CC3AD100A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ED6F6B-0A12-43E5-9044-1054DF52908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1D8DD26-EC9B-463F-A43E-3D9D1E9407B7}">
      <dgm:prSet phldrT="[文本]"/>
      <dgm:spPr/>
      <dgm:t>
        <a:bodyPr/>
        <a:lstStyle/>
        <a:p>
          <a:r>
            <a:rPr lang="en-US" dirty="0" smtClean="0"/>
            <a:t>1</a:t>
          </a:r>
          <a:r>
            <a:rPr lang="zh-CN" dirty="0" smtClean="0"/>
            <a:t>）</a:t>
          </a:r>
          <a:r>
            <a:rPr lang="en-US" dirty="0" smtClean="0"/>
            <a:t>ZigBee</a:t>
          </a:r>
          <a:r>
            <a:rPr lang="zh-CN" dirty="0" smtClean="0"/>
            <a:t>无线组网与传输技术</a:t>
          </a:r>
          <a:endParaRPr lang="zh-CN" altLang="en-US" dirty="0"/>
        </a:p>
      </dgm:t>
    </dgm:pt>
    <dgm:pt modelId="{A21DF3BA-4E66-4A7B-901B-5BC3A2366515}" type="parTrans" cxnId="{16EFCDCA-B6A1-4896-B066-EC8EC69C9523}">
      <dgm:prSet/>
      <dgm:spPr/>
      <dgm:t>
        <a:bodyPr/>
        <a:lstStyle/>
        <a:p>
          <a:endParaRPr lang="zh-CN" altLang="en-US"/>
        </a:p>
      </dgm:t>
    </dgm:pt>
    <dgm:pt modelId="{D32A673E-2DC1-4ABE-BA06-3FF63CD3F110}" type="sibTrans" cxnId="{16EFCDCA-B6A1-4896-B066-EC8EC69C9523}">
      <dgm:prSet/>
      <dgm:spPr/>
      <dgm:t>
        <a:bodyPr/>
        <a:lstStyle/>
        <a:p>
          <a:endParaRPr lang="zh-CN" altLang="en-US"/>
        </a:p>
      </dgm:t>
    </dgm:pt>
    <dgm:pt modelId="{E6B54595-4AB2-4D22-BAE4-A26A606C27B3}">
      <dgm:prSet phldrT="[文本]"/>
      <dgm:spPr/>
      <dgm:t>
        <a:bodyPr/>
        <a:lstStyle/>
        <a:p>
          <a:r>
            <a:rPr lang="en-US" dirty="0" smtClean="0"/>
            <a:t>2</a:t>
          </a:r>
          <a:r>
            <a:rPr lang="zh-CN" dirty="0" smtClean="0"/>
            <a:t>）嵌入式</a:t>
          </a:r>
          <a:r>
            <a:rPr lang="en-US" dirty="0" smtClean="0"/>
            <a:t>Linux</a:t>
          </a:r>
          <a:r>
            <a:rPr lang="zh-CN" dirty="0" smtClean="0"/>
            <a:t>开发技术</a:t>
          </a:r>
          <a:endParaRPr lang="zh-CN" altLang="en-US" dirty="0"/>
        </a:p>
      </dgm:t>
    </dgm:pt>
    <dgm:pt modelId="{1F79CE68-7023-49BB-B3D2-94F649DEB0CE}" type="parTrans" cxnId="{6EAB8D9A-6E43-4810-B242-E53718839876}">
      <dgm:prSet/>
      <dgm:spPr/>
      <dgm:t>
        <a:bodyPr/>
        <a:lstStyle/>
        <a:p>
          <a:endParaRPr lang="zh-CN" altLang="en-US"/>
        </a:p>
      </dgm:t>
    </dgm:pt>
    <dgm:pt modelId="{0D889745-263D-455B-8409-8E055EB59C6E}" type="sibTrans" cxnId="{6EAB8D9A-6E43-4810-B242-E53718839876}">
      <dgm:prSet/>
      <dgm:spPr/>
      <dgm:t>
        <a:bodyPr/>
        <a:lstStyle/>
        <a:p>
          <a:endParaRPr lang="zh-CN" altLang="en-US"/>
        </a:p>
      </dgm:t>
    </dgm:pt>
    <dgm:pt modelId="{BCB73175-12A9-45E7-9B8C-396BB7350D4B}">
      <dgm:prSet phldrT="[文本]"/>
      <dgm:spPr/>
      <dgm:t>
        <a:bodyPr/>
        <a:lstStyle/>
        <a:p>
          <a:r>
            <a:rPr lang="en-US" dirty="0" smtClean="0"/>
            <a:t>3</a:t>
          </a:r>
          <a:r>
            <a:rPr lang="zh-CN" dirty="0" smtClean="0"/>
            <a:t>）流媒体应用技术</a:t>
          </a:r>
          <a:endParaRPr lang="zh-CN" altLang="en-US" dirty="0"/>
        </a:p>
      </dgm:t>
    </dgm:pt>
    <dgm:pt modelId="{53945719-5565-4859-85A5-7EBB5237386B}" type="parTrans" cxnId="{77552488-CC90-49EF-851F-E2CA021A7924}">
      <dgm:prSet/>
      <dgm:spPr/>
      <dgm:t>
        <a:bodyPr/>
        <a:lstStyle/>
        <a:p>
          <a:endParaRPr lang="zh-CN" altLang="en-US"/>
        </a:p>
      </dgm:t>
    </dgm:pt>
    <dgm:pt modelId="{DEA6C5CF-BC5B-4683-9E46-2689F0DD863B}" type="sibTrans" cxnId="{77552488-CC90-49EF-851F-E2CA021A7924}">
      <dgm:prSet/>
      <dgm:spPr/>
      <dgm:t>
        <a:bodyPr/>
        <a:lstStyle/>
        <a:p>
          <a:endParaRPr lang="zh-CN" altLang="en-US"/>
        </a:p>
      </dgm:t>
    </dgm:pt>
    <dgm:pt modelId="{7DC81647-D09F-4C38-A51B-C1800D7E0B4F}">
      <dgm:prSet/>
      <dgm:spPr/>
      <dgm:t>
        <a:bodyPr/>
        <a:lstStyle/>
        <a:p>
          <a:r>
            <a:rPr lang="en-US" dirty="0" smtClean="0"/>
            <a:t>5</a:t>
          </a:r>
          <a:r>
            <a:rPr lang="zh-CN" altLang="en-US" dirty="0" smtClean="0"/>
            <a:t>）</a:t>
          </a:r>
          <a:r>
            <a:rPr lang="zh-CN" dirty="0" smtClean="0"/>
            <a:t>嵌入式</a:t>
          </a:r>
          <a:r>
            <a:rPr lang="en-US" dirty="0" smtClean="0"/>
            <a:t>ARM</a:t>
          </a:r>
          <a:r>
            <a:rPr lang="zh-CN" dirty="0" smtClean="0"/>
            <a:t>和</a:t>
          </a:r>
          <a:r>
            <a:rPr lang="en-US" dirty="0" smtClean="0"/>
            <a:t>AVR</a:t>
          </a:r>
          <a:r>
            <a:rPr lang="zh-CN" dirty="0" smtClean="0"/>
            <a:t>系统开发技术及其驱动开发技术</a:t>
          </a:r>
          <a:endParaRPr lang="zh-CN" altLang="en-US" dirty="0"/>
        </a:p>
      </dgm:t>
    </dgm:pt>
    <dgm:pt modelId="{5B623C44-B96F-4C7C-BAD9-7BA2C7F3B026}" type="parTrans" cxnId="{B2342EE6-265C-495B-9B66-4E8B31930F98}">
      <dgm:prSet/>
      <dgm:spPr/>
      <dgm:t>
        <a:bodyPr/>
        <a:lstStyle/>
        <a:p>
          <a:endParaRPr lang="zh-CN" altLang="en-US"/>
        </a:p>
      </dgm:t>
    </dgm:pt>
    <dgm:pt modelId="{8957514E-C49A-4F68-A56A-89C7FDD31EF0}" type="sibTrans" cxnId="{B2342EE6-265C-495B-9B66-4E8B31930F98}">
      <dgm:prSet/>
      <dgm:spPr/>
      <dgm:t>
        <a:bodyPr/>
        <a:lstStyle/>
        <a:p>
          <a:endParaRPr lang="zh-CN" altLang="en-US"/>
        </a:p>
      </dgm:t>
    </dgm:pt>
    <dgm:pt modelId="{9C86E253-35ED-4316-BB9C-848BC53F3F42}">
      <dgm:prSet/>
      <dgm:spPr/>
      <dgm:t>
        <a:bodyPr/>
        <a:lstStyle/>
        <a:p>
          <a:r>
            <a:rPr lang="en-US" altLang="zh-CN" dirty="0" smtClean="0"/>
            <a:t>6</a:t>
          </a:r>
          <a:r>
            <a:rPr lang="zh-CN" altLang="en-US" dirty="0" smtClean="0"/>
            <a:t>）</a:t>
          </a:r>
          <a:r>
            <a:rPr lang="zh-CN" dirty="0" smtClean="0"/>
            <a:t>多</a:t>
          </a:r>
          <a:r>
            <a:rPr lang="en-US" dirty="0" smtClean="0"/>
            <a:t>ZigBee</a:t>
          </a:r>
          <a:r>
            <a:rPr lang="zh-CN" dirty="0" smtClean="0"/>
            <a:t>节点协作的室内定位技术</a:t>
          </a:r>
          <a:endParaRPr lang="zh-CN" altLang="en-US" dirty="0"/>
        </a:p>
      </dgm:t>
    </dgm:pt>
    <dgm:pt modelId="{A81A9259-531E-40DC-8A13-80363CBE0A81}" type="parTrans" cxnId="{8B322CF5-C042-424A-9B02-93A97936779B}">
      <dgm:prSet/>
      <dgm:spPr/>
      <dgm:t>
        <a:bodyPr/>
        <a:lstStyle/>
        <a:p>
          <a:endParaRPr lang="zh-CN" altLang="en-US"/>
        </a:p>
      </dgm:t>
    </dgm:pt>
    <dgm:pt modelId="{85FA5747-4AA8-4646-A585-FC5992136279}" type="sibTrans" cxnId="{8B322CF5-C042-424A-9B02-93A97936779B}">
      <dgm:prSet/>
      <dgm:spPr/>
      <dgm:t>
        <a:bodyPr/>
        <a:lstStyle/>
        <a:p>
          <a:endParaRPr lang="zh-CN" altLang="en-US"/>
        </a:p>
      </dgm:t>
    </dgm:pt>
    <dgm:pt modelId="{DAFDBA43-82D8-4D9C-91D2-D2BE53A8D4DF}">
      <dgm:prSet/>
      <dgm:spPr/>
      <dgm:t>
        <a:bodyPr/>
        <a:lstStyle/>
        <a:p>
          <a:r>
            <a:rPr lang="en-US" dirty="0" smtClean="0"/>
            <a:t>4</a:t>
          </a:r>
          <a:r>
            <a:rPr lang="zh-CN" dirty="0" smtClean="0"/>
            <a:t>）安卓应用系统开发技术</a:t>
          </a:r>
          <a:endParaRPr lang="zh-CN" altLang="en-US" dirty="0"/>
        </a:p>
      </dgm:t>
    </dgm:pt>
    <dgm:pt modelId="{1D24BDEA-FBAB-4498-AB81-BDF17BE26C89}" type="parTrans" cxnId="{80022383-6AD5-4F15-8B1A-BC485FEDC3BE}">
      <dgm:prSet/>
      <dgm:spPr/>
      <dgm:t>
        <a:bodyPr/>
        <a:lstStyle/>
        <a:p>
          <a:endParaRPr lang="zh-CN" altLang="en-US"/>
        </a:p>
      </dgm:t>
    </dgm:pt>
    <dgm:pt modelId="{E4B0BD2E-CE4A-46DF-8059-E2CF859563DA}" type="sibTrans" cxnId="{80022383-6AD5-4F15-8B1A-BC485FEDC3BE}">
      <dgm:prSet/>
      <dgm:spPr/>
      <dgm:t>
        <a:bodyPr/>
        <a:lstStyle/>
        <a:p>
          <a:endParaRPr lang="zh-CN" altLang="en-US"/>
        </a:p>
      </dgm:t>
    </dgm:pt>
    <dgm:pt modelId="{4BF1C0C9-E32E-4139-8C5D-B2FFA96721B0}">
      <dgm:prSet/>
      <dgm:spPr/>
      <dgm:t>
        <a:bodyPr/>
        <a:lstStyle/>
        <a:p>
          <a:r>
            <a:rPr lang="en-US" dirty="0" smtClean="0"/>
            <a:t>7</a:t>
          </a:r>
          <a:r>
            <a:rPr lang="zh-CN" dirty="0" smtClean="0"/>
            <a:t>）跌倒检测算法的设计与实现</a:t>
          </a:r>
          <a:endParaRPr lang="zh-CN" altLang="en-US" dirty="0"/>
        </a:p>
      </dgm:t>
    </dgm:pt>
    <dgm:pt modelId="{97128DDD-1C75-495E-A33C-0C3CE5A212A5}" type="parTrans" cxnId="{9F3D84B6-FFC9-457F-8095-50AC0554E2AF}">
      <dgm:prSet/>
      <dgm:spPr/>
      <dgm:t>
        <a:bodyPr/>
        <a:lstStyle/>
        <a:p>
          <a:endParaRPr lang="zh-CN" altLang="en-US"/>
        </a:p>
      </dgm:t>
    </dgm:pt>
    <dgm:pt modelId="{8EEFF813-9F13-46EC-90EB-B30EBBD6820B}" type="sibTrans" cxnId="{9F3D84B6-FFC9-457F-8095-50AC0554E2AF}">
      <dgm:prSet/>
      <dgm:spPr/>
      <dgm:t>
        <a:bodyPr/>
        <a:lstStyle/>
        <a:p>
          <a:endParaRPr lang="zh-CN" altLang="en-US"/>
        </a:p>
      </dgm:t>
    </dgm:pt>
    <dgm:pt modelId="{424B1EEE-4954-4481-8D1E-21287236730E}" type="pres">
      <dgm:prSet presAssocID="{57ED6F6B-0A12-43E5-9044-1054DF5290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ECD7C57-A7B7-46C5-9E3C-BA295CE337FE}" type="pres">
      <dgm:prSet presAssocID="{57ED6F6B-0A12-43E5-9044-1054DF52908D}" presName="Name1" presStyleCnt="0"/>
      <dgm:spPr/>
    </dgm:pt>
    <dgm:pt modelId="{E0209ED2-F948-4C94-A460-D6891E9E330B}" type="pres">
      <dgm:prSet presAssocID="{57ED6F6B-0A12-43E5-9044-1054DF52908D}" presName="cycle" presStyleCnt="0"/>
      <dgm:spPr/>
    </dgm:pt>
    <dgm:pt modelId="{2CDB9268-8624-4F44-8906-42553BB01DFA}" type="pres">
      <dgm:prSet presAssocID="{57ED6F6B-0A12-43E5-9044-1054DF52908D}" presName="srcNode" presStyleLbl="node1" presStyleIdx="0" presStyleCnt="7"/>
      <dgm:spPr/>
    </dgm:pt>
    <dgm:pt modelId="{6F7773EA-94D3-4EFC-8D57-2457BE0A95F9}" type="pres">
      <dgm:prSet presAssocID="{57ED6F6B-0A12-43E5-9044-1054DF52908D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440721A2-63CB-4115-81ED-1C6236FBEE92}" type="pres">
      <dgm:prSet presAssocID="{57ED6F6B-0A12-43E5-9044-1054DF52908D}" presName="extraNode" presStyleLbl="node1" presStyleIdx="0" presStyleCnt="7"/>
      <dgm:spPr/>
    </dgm:pt>
    <dgm:pt modelId="{C51780FD-C2C1-4939-A339-5EFA2F22D049}" type="pres">
      <dgm:prSet presAssocID="{57ED6F6B-0A12-43E5-9044-1054DF52908D}" presName="dstNode" presStyleLbl="node1" presStyleIdx="0" presStyleCnt="7"/>
      <dgm:spPr/>
    </dgm:pt>
    <dgm:pt modelId="{7ECE684B-3373-470F-8E4A-A949262E2A7A}" type="pres">
      <dgm:prSet presAssocID="{81D8DD26-EC9B-463F-A43E-3D9D1E9407B7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F5EC75-3434-43AD-99F2-E4D6D73408A4}" type="pres">
      <dgm:prSet presAssocID="{81D8DD26-EC9B-463F-A43E-3D9D1E9407B7}" presName="accent_1" presStyleCnt="0"/>
      <dgm:spPr/>
    </dgm:pt>
    <dgm:pt modelId="{77962011-F532-433D-87EC-6EDAB358DF86}" type="pres">
      <dgm:prSet presAssocID="{81D8DD26-EC9B-463F-A43E-3D9D1E9407B7}" presName="accentRepeatNode" presStyleLbl="solidFgAcc1" presStyleIdx="0" presStyleCnt="7"/>
      <dgm:spPr/>
    </dgm:pt>
    <dgm:pt modelId="{CDD05A97-B710-462D-8C16-899E9F8A39C8}" type="pres">
      <dgm:prSet presAssocID="{E6B54595-4AB2-4D22-BAE4-A26A606C27B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91C677-DEAE-44D5-B2F1-1FF855C38606}" type="pres">
      <dgm:prSet presAssocID="{E6B54595-4AB2-4D22-BAE4-A26A606C27B3}" presName="accent_2" presStyleCnt="0"/>
      <dgm:spPr/>
    </dgm:pt>
    <dgm:pt modelId="{4D0D0D78-1AA8-4884-90DA-D1668D7692A2}" type="pres">
      <dgm:prSet presAssocID="{E6B54595-4AB2-4D22-BAE4-A26A606C27B3}" presName="accentRepeatNode" presStyleLbl="solidFgAcc1" presStyleIdx="1" presStyleCnt="7"/>
      <dgm:spPr/>
    </dgm:pt>
    <dgm:pt modelId="{DE42BFBE-7219-43C2-AF06-2B93E84DC37F}" type="pres">
      <dgm:prSet presAssocID="{BCB73175-12A9-45E7-9B8C-396BB7350D4B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566BCE-72D7-48D9-8E39-546824B1652E}" type="pres">
      <dgm:prSet presAssocID="{BCB73175-12A9-45E7-9B8C-396BB7350D4B}" presName="accent_3" presStyleCnt="0"/>
      <dgm:spPr/>
    </dgm:pt>
    <dgm:pt modelId="{8821E625-E9E8-44E8-9A4D-087A5E3E012E}" type="pres">
      <dgm:prSet presAssocID="{BCB73175-12A9-45E7-9B8C-396BB7350D4B}" presName="accentRepeatNode" presStyleLbl="solidFgAcc1" presStyleIdx="2" presStyleCnt="7"/>
      <dgm:spPr/>
    </dgm:pt>
    <dgm:pt modelId="{F47AAA2D-E275-4E8F-8339-E2D4EB4F9748}" type="pres">
      <dgm:prSet presAssocID="{DAFDBA43-82D8-4D9C-91D2-D2BE53A8D4D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3979C6-D06E-47CA-9A69-D01A1D9CE92B}" type="pres">
      <dgm:prSet presAssocID="{DAFDBA43-82D8-4D9C-91D2-D2BE53A8D4DF}" presName="accent_4" presStyleCnt="0"/>
      <dgm:spPr/>
    </dgm:pt>
    <dgm:pt modelId="{6A4352F0-D7B3-44CB-9B2E-652DD7826932}" type="pres">
      <dgm:prSet presAssocID="{DAFDBA43-82D8-4D9C-91D2-D2BE53A8D4DF}" presName="accentRepeatNode" presStyleLbl="solidFgAcc1" presStyleIdx="3" presStyleCnt="7"/>
      <dgm:spPr/>
    </dgm:pt>
    <dgm:pt modelId="{9F2AD4E2-95CC-4037-BB2A-9458A24ABE2F}" type="pres">
      <dgm:prSet presAssocID="{7DC81647-D09F-4C38-A51B-C1800D7E0B4F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497D39-37AF-4C5F-85B1-31784846AED8}" type="pres">
      <dgm:prSet presAssocID="{7DC81647-D09F-4C38-A51B-C1800D7E0B4F}" presName="accent_5" presStyleCnt="0"/>
      <dgm:spPr/>
    </dgm:pt>
    <dgm:pt modelId="{14550174-85DD-420C-87BF-7FC010BE692B}" type="pres">
      <dgm:prSet presAssocID="{7DC81647-D09F-4C38-A51B-C1800D7E0B4F}" presName="accentRepeatNode" presStyleLbl="solidFgAcc1" presStyleIdx="4" presStyleCnt="7"/>
      <dgm:spPr/>
    </dgm:pt>
    <dgm:pt modelId="{505BC3DB-D779-4E17-B22E-7A64DB002C11}" type="pres">
      <dgm:prSet presAssocID="{9C86E253-35ED-4316-BB9C-848BC53F3F42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F2E523-3148-488A-9BFD-743CBCC03D19}" type="pres">
      <dgm:prSet presAssocID="{9C86E253-35ED-4316-BB9C-848BC53F3F42}" presName="accent_6" presStyleCnt="0"/>
      <dgm:spPr/>
    </dgm:pt>
    <dgm:pt modelId="{2975EE90-B866-4C72-B186-42D76E16ACF5}" type="pres">
      <dgm:prSet presAssocID="{9C86E253-35ED-4316-BB9C-848BC53F3F42}" presName="accentRepeatNode" presStyleLbl="solidFgAcc1" presStyleIdx="5" presStyleCnt="7"/>
      <dgm:spPr/>
    </dgm:pt>
    <dgm:pt modelId="{E2CDB5FC-C873-4335-8951-5F4FE08AE24D}" type="pres">
      <dgm:prSet presAssocID="{4BF1C0C9-E32E-4139-8C5D-B2FFA96721B0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43DF6A-8858-4B30-B90F-1A9AF86F04B5}" type="pres">
      <dgm:prSet presAssocID="{4BF1C0C9-E32E-4139-8C5D-B2FFA96721B0}" presName="accent_7" presStyleCnt="0"/>
      <dgm:spPr/>
    </dgm:pt>
    <dgm:pt modelId="{B1982A06-8160-46FF-AF3D-DC6E7833AE78}" type="pres">
      <dgm:prSet presAssocID="{4BF1C0C9-E32E-4139-8C5D-B2FFA96721B0}" presName="accentRepeatNode" presStyleLbl="solidFgAcc1" presStyleIdx="6" presStyleCnt="7"/>
      <dgm:spPr/>
    </dgm:pt>
  </dgm:ptLst>
  <dgm:cxnLst>
    <dgm:cxn modelId="{03004F35-ACDF-4C89-A1C4-BB9CDD8861ED}" type="presOf" srcId="{4BF1C0C9-E32E-4139-8C5D-B2FFA96721B0}" destId="{E2CDB5FC-C873-4335-8951-5F4FE08AE24D}" srcOrd="0" destOrd="0" presId="urn:microsoft.com/office/officeart/2008/layout/VerticalCurvedList"/>
    <dgm:cxn modelId="{9F3D84B6-FFC9-457F-8095-50AC0554E2AF}" srcId="{57ED6F6B-0A12-43E5-9044-1054DF52908D}" destId="{4BF1C0C9-E32E-4139-8C5D-B2FFA96721B0}" srcOrd="6" destOrd="0" parTransId="{97128DDD-1C75-495E-A33C-0C3CE5A212A5}" sibTransId="{8EEFF813-9F13-46EC-90EB-B30EBBD6820B}"/>
    <dgm:cxn modelId="{3DB5360A-8142-4F23-B294-365CA7D4C9B2}" type="presOf" srcId="{D32A673E-2DC1-4ABE-BA06-3FF63CD3F110}" destId="{6F7773EA-94D3-4EFC-8D57-2457BE0A95F9}" srcOrd="0" destOrd="0" presId="urn:microsoft.com/office/officeart/2008/layout/VerticalCurvedList"/>
    <dgm:cxn modelId="{77552488-CC90-49EF-851F-E2CA021A7924}" srcId="{57ED6F6B-0A12-43E5-9044-1054DF52908D}" destId="{BCB73175-12A9-45E7-9B8C-396BB7350D4B}" srcOrd="2" destOrd="0" parTransId="{53945719-5565-4859-85A5-7EBB5237386B}" sibTransId="{DEA6C5CF-BC5B-4683-9E46-2689F0DD863B}"/>
    <dgm:cxn modelId="{C6429883-08F5-46D2-96DD-8A5895884076}" type="presOf" srcId="{57ED6F6B-0A12-43E5-9044-1054DF52908D}" destId="{424B1EEE-4954-4481-8D1E-21287236730E}" srcOrd="0" destOrd="0" presId="urn:microsoft.com/office/officeart/2008/layout/VerticalCurvedList"/>
    <dgm:cxn modelId="{16EFCDCA-B6A1-4896-B066-EC8EC69C9523}" srcId="{57ED6F6B-0A12-43E5-9044-1054DF52908D}" destId="{81D8DD26-EC9B-463F-A43E-3D9D1E9407B7}" srcOrd="0" destOrd="0" parTransId="{A21DF3BA-4E66-4A7B-901B-5BC3A2366515}" sibTransId="{D32A673E-2DC1-4ABE-BA06-3FF63CD3F110}"/>
    <dgm:cxn modelId="{C16C7140-43DD-45F2-AE50-559A29DF7C89}" type="presOf" srcId="{81D8DD26-EC9B-463F-A43E-3D9D1E9407B7}" destId="{7ECE684B-3373-470F-8E4A-A949262E2A7A}" srcOrd="0" destOrd="0" presId="urn:microsoft.com/office/officeart/2008/layout/VerticalCurvedList"/>
    <dgm:cxn modelId="{8B322CF5-C042-424A-9B02-93A97936779B}" srcId="{57ED6F6B-0A12-43E5-9044-1054DF52908D}" destId="{9C86E253-35ED-4316-BB9C-848BC53F3F42}" srcOrd="5" destOrd="0" parTransId="{A81A9259-531E-40DC-8A13-80363CBE0A81}" sibTransId="{85FA5747-4AA8-4646-A585-FC5992136279}"/>
    <dgm:cxn modelId="{6EAB8D9A-6E43-4810-B242-E53718839876}" srcId="{57ED6F6B-0A12-43E5-9044-1054DF52908D}" destId="{E6B54595-4AB2-4D22-BAE4-A26A606C27B3}" srcOrd="1" destOrd="0" parTransId="{1F79CE68-7023-49BB-B3D2-94F649DEB0CE}" sibTransId="{0D889745-263D-455B-8409-8E055EB59C6E}"/>
    <dgm:cxn modelId="{81503036-283A-4260-A44C-18BC5C0DDD99}" type="presOf" srcId="{DAFDBA43-82D8-4D9C-91D2-D2BE53A8D4DF}" destId="{F47AAA2D-E275-4E8F-8339-E2D4EB4F9748}" srcOrd="0" destOrd="0" presId="urn:microsoft.com/office/officeart/2008/layout/VerticalCurvedList"/>
    <dgm:cxn modelId="{9E4B9858-5D5B-411E-808B-735362AB776E}" type="presOf" srcId="{7DC81647-D09F-4C38-A51B-C1800D7E0B4F}" destId="{9F2AD4E2-95CC-4037-BB2A-9458A24ABE2F}" srcOrd="0" destOrd="0" presId="urn:microsoft.com/office/officeart/2008/layout/VerticalCurvedList"/>
    <dgm:cxn modelId="{C21DDF95-105B-422D-B1DB-FBC9E947D541}" type="presOf" srcId="{9C86E253-35ED-4316-BB9C-848BC53F3F42}" destId="{505BC3DB-D779-4E17-B22E-7A64DB002C11}" srcOrd="0" destOrd="0" presId="urn:microsoft.com/office/officeart/2008/layout/VerticalCurvedList"/>
    <dgm:cxn modelId="{80022383-6AD5-4F15-8B1A-BC485FEDC3BE}" srcId="{57ED6F6B-0A12-43E5-9044-1054DF52908D}" destId="{DAFDBA43-82D8-4D9C-91D2-D2BE53A8D4DF}" srcOrd="3" destOrd="0" parTransId="{1D24BDEA-FBAB-4498-AB81-BDF17BE26C89}" sibTransId="{E4B0BD2E-CE4A-46DF-8059-E2CF859563DA}"/>
    <dgm:cxn modelId="{617EFA4D-5665-4641-BCF7-7B96F24DB10C}" type="presOf" srcId="{E6B54595-4AB2-4D22-BAE4-A26A606C27B3}" destId="{CDD05A97-B710-462D-8C16-899E9F8A39C8}" srcOrd="0" destOrd="0" presId="urn:microsoft.com/office/officeart/2008/layout/VerticalCurvedList"/>
    <dgm:cxn modelId="{87432ED4-804A-44E4-94F9-F8D3BCECE7B1}" type="presOf" srcId="{BCB73175-12A9-45E7-9B8C-396BB7350D4B}" destId="{DE42BFBE-7219-43C2-AF06-2B93E84DC37F}" srcOrd="0" destOrd="0" presId="urn:microsoft.com/office/officeart/2008/layout/VerticalCurvedList"/>
    <dgm:cxn modelId="{B2342EE6-265C-495B-9B66-4E8B31930F98}" srcId="{57ED6F6B-0A12-43E5-9044-1054DF52908D}" destId="{7DC81647-D09F-4C38-A51B-C1800D7E0B4F}" srcOrd="4" destOrd="0" parTransId="{5B623C44-B96F-4C7C-BAD9-7BA2C7F3B026}" sibTransId="{8957514E-C49A-4F68-A56A-89C7FDD31EF0}"/>
    <dgm:cxn modelId="{177377E4-0EB3-407F-9CB1-63F3756EB26F}" type="presParOf" srcId="{424B1EEE-4954-4481-8D1E-21287236730E}" destId="{7ECD7C57-A7B7-46C5-9E3C-BA295CE337FE}" srcOrd="0" destOrd="0" presId="urn:microsoft.com/office/officeart/2008/layout/VerticalCurvedList"/>
    <dgm:cxn modelId="{B5F68301-E6E5-4EA9-91B0-5DE9832DDF7A}" type="presParOf" srcId="{7ECD7C57-A7B7-46C5-9E3C-BA295CE337FE}" destId="{E0209ED2-F948-4C94-A460-D6891E9E330B}" srcOrd="0" destOrd="0" presId="urn:microsoft.com/office/officeart/2008/layout/VerticalCurvedList"/>
    <dgm:cxn modelId="{A3AF99CA-C1AB-473A-A250-20AAFA210128}" type="presParOf" srcId="{E0209ED2-F948-4C94-A460-D6891E9E330B}" destId="{2CDB9268-8624-4F44-8906-42553BB01DFA}" srcOrd="0" destOrd="0" presId="urn:microsoft.com/office/officeart/2008/layout/VerticalCurvedList"/>
    <dgm:cxn modelId="{AA299193-9401-4679-B006-D300DF4FBC5C}" type="presParOf" srcId="{E0209ED2-F948-4C94-A460-D6891E9E330B}" destId="{6F7773EA-94D3-4EFC-8D57-2457BE0A95F9}" srcOrd="1" destOrd="0" presId="urn:microsoft.com/office/officeart/2008/layout/VerticalCurvedList"/>
    <dgm:cxn modelId="{CF079CBB-E53F-44B7-BE7D-9E120A26A511}" type="presParOf" srcId="{E0209ED2-F948-4C94-A460-D6891E9E330B}" destId="{440721A2-63CB-4115-81ED-1C6236FBEE92}" srcOrd="2" destOrd="0" presId="urn:microsoft.com/office/officeart/2008/layout/VerticalCurvedList"/>
    <dgm:cxn modelId="{932E12C4-D850-4935-AF2A-8E78114C0E83}" type="presParOf" srcId="{E0209ED2-F948-4C94-A460-D6891E9E330B}" destId="{C51780FD-C2C1-4939-A339-5EFA2F22D049}" srcOrd="3" destOrd="0" presId="urn:microsoft.com/office/officeart/2008/layout/VerticalCurvedList"/>
    <dgm:cxn modelId="{072B9675-84B9-414C-9D25-B91D7A84DFB9}" type="presParOf" srcId="{7ECD7C57-A7B7-46C5-9E3C-BA295CE337FE}" destId="{7ECE684B-3373-470F-8E4A-A949262E2A7A}" srcOrd="1" destOrd="0" presId="urn:microsoft.com/office/officeart/2008/layout/VerticalCurvedList"/>
    <dgm:cxn modelId="{CB157298-D951-496E-9670-EBA69733B9C3}" type="presParOf" srcId="{7ECD7C57-A7B7-46C5-9E3C-BA295CE337FE}" destId="{35F5EC75-3434-43AD-99F2-E4D6D73408A4}" srcOrd="2" destOrd="0" presId="urn:microsoft.com/office/officeart/2008/layout/VerticalCurvedList"/>
    <dgm:cxn modelId="{0B45E9F3-E74C-4DE3-B4C9-B6E4D1FBB624}" type="presParOf" srcId="{35F5EC75-3434-43AD-99F2-E4D6D73408A4}" destId="{77962011-F532-433D-87EC-6EDAB358DF86}" srcOrd="0" destOrd="0" presId="urn:microsoft.com/office/officeart/2008/layout/VerticalCurvedList"/>
    <dgm:cxn modelId="{7963DFBB-E684-4D6F-9DB8-0740330D458E}" type="presParOf" srcId="{7ECD7C57-A7B7-46C5-9E3C-BA295CE337FE}" destId="{CDD05A97-B710-462D-8C16-899E9F8A39C8}" srcOrd="3" destOrd="0" presId="urn:microsoft.com/office/officeart/2008/layout/VerticalCurvedList"/>
    <dgm:cxn modelId="{4EB5AF00-2DA8-45D2-AB2D-DD40CA484919}" type="presParOf" srcId="{7ECD7C57-A7B7-46C5-9E3C-BA295CE337FE}" destId="{6D91C677-DEAE-44D5-B2F1-1FF855C38606}" srcOrd="4" destOrd="0" presId="urn:microsoft.com/office/officeart/2008/layout/VerticalCurvedList"/>
    <dgm:cxn modelId="{7538CCA9-0C58-419A-BF01-4F58ADA094EF}" type="presParOf" srcId="{6D91C677-DEAE-44D5-B2F1-1FF855C38606}" destId="{4D0D0D78-1AA8-4884-90DA-D1668D7692A2}" srcOrd="0" destOrd="0" presId="urn:microsoft.com/office/officeart/2008/layout/VerticalCurvedList"/>
    <dgm:cxn modelId="{A901079D-FC1F-4871-89E6-0670EAEE7585}" type="presParOf" srcId="{7ECD7C57-A7B7-46C5-9E3C-BA295CE337FE}" destId="{DE42BFBE-7219-43C2-AF06-2B93E84DC37F}" srcOrd="5" destOrd="0" presId="urn:microsoft.com/office/officeart/2008/layout/VerticalCurvedList"/>
    <dgm:cxn modelId="{C12289D8-1D8A-4553-AD83-1FB1E089872C}" type="presParOf" srcId="{7ECD7C57-A7B7-46C5-9E3C-BA295CE337FE}" destId="{12566BCE-72D7-48D9-8E39-546824B1652E}" srcOrd="6" destOrd="0" presId="urn:microsoft.com/office/officeart/2008/layout/VerticalCurvedList"/>
    <dgm:cxn modelId="{5FE04862-2CAD-4599-8EBE-BC4586AA8325}" type="presParOf" srcId="{12566BCE-72D7-48D9-8E39-546824B1652E}" destId="{8821E625-E9E8-44E8-9A4D-087A5E3E012E}" srcOrd="0" destOrd="0" presId="urn:microsoft.com/office/officeart/2008/layout/VerticalCurvedList"/>
    <dgm:cxn modelId="{696299E1-9DE6-4DF3-8D0C-5688B35A0C95}" type="presParOf" srcId="{7ECD7C57-A7B7-46C5-9E3C-BA295CE337FE}" destId="{F47AAA2D-E275-4E8F-8339-E2D4EB4F9748}" srcOrd="7" destOrd="0" presId="urn:microsoft.com/office/officeart/2008/layout/VerticalCurvedList"/>
    <dgm:cxn modelId="{F83A0403-DEED-4DC3-891D-ECFA7947D36E}" type="presParOf" srcId="{7ECD7C57-A7B7-46C5-9E3C-BA295CE337FE}" destId="{B23979C6-D06E-47CA-9A69-D01A1D9CE92B}" srcOrd="8" destOrd="0" presId="urn:microsoft.com/office/officeart/2008/layout/VerticalCurvedList"/>
    <dgm:cxn modelId="{F761736D-B520-41E2-A426-D02AC97A652C}" type="presParOf" srcId="{B23979C6-D06E-47CA-9A69-D01A1D9CE92B}" destId="{6A4352F0-D7B3-44CB-9B2E-652DD7826932}" srcOrd="0" destOrd="0" presId="urn:microsoft.com/office/officeart/2008/layout/VerticalCurvedList"/>
    <dgm:cxn modelId="{67AB90B7-B6A0-45BB-8755-2C157D9468FB}" type="presParOf" srcId="{7ECD7C57-A7B7-46C5-9E3C-BA295CE337FE}" destId="{9F2AD4E2-95CC-4037-BB2A-9458A24ABE2F}" srcOrd="9" destOrd="0" presId="urn:microsoft.com/office/officeart/2008/layout/VerticalCurvedList"/>
    <dgm:cxn modelId="{5E9E36E5-4AA7-43FE-9261-3ECEF15E6A97}" type="presParOf" srcId="{7ECD7C57-A7B7-46C5-9E3C-BA295CE337FE}" destId="{4B497D39-37AF-4C5F-85B1-31784846AED8}" srcOrd="10" destOrd="0" presId="urn:microsoft.com/office/officeart/2008/layout/VerticalCurvedList"/>
    <dgm:cxn modelId="{E01A13E1-48D3-49C8-ABE6-542F06CF0BF6}" type="presParOf" srcId="{4B497D39-37AF-4C5F-85B1-31784846AED8}" destId="{14550174-85DD-420C-87BF-7FC010BE692B}" srcOrd="0" destOrd="0" presId="urn:microsoft.com/office/officeart/2008/layout/VerticalCurvedList"/>
    <dgm:cxn modelId="{712930C7-AEC9-4EB1-9DF0-DB8CCA23C977}" type="presParOf" srcId="{7ECD7C57-A7B7-46C5-9E3C-BA295CE337FE}" destId="{505BC3DB-D779-4E17-B22E-7A64DB002C11}" srcOrd="11" destOrd="0" presId="urn:microsoft.com/office/officeart/2008/layout/VerticalCurvedList"/>
    <dgm:cxn modelId="{9AB48D78-AA21-47C1-8D89-C1DC974EAF27}" type="presParOf" srcId="{7ECD7C57-A7B7-46C5-9E3C-BA295CE337FE}" destId="{D0F2E523-3148-488A-9BFD-743CBCC03D19}" srcOrd="12" destOrd="0" presId="urn:microsoft.com/office/officeart/2008/layout/VerticalCurvedList"/>
    <dgm:cxn modelId="{E0940C09-00CB-40DA-B1CA-CA9640C40E2C}" type="presParOf" srcId="{D0F2E523-3148-488A-9BFD-743CBCC03D19}" destId="{2975EE90-B866-4C72-B186-42D76E16ACF5}" srcOrd="0" destOrd="0" presId="urn:microsoft.com/office/officeart/2008/layout/VerticalCurvedList"/>
    <dgm:cxn modelId="{380D2A9F-1F8C-432F-8846-1C41D1376685}" type="presParOf" srcId="{7ECD7C57-A7B7-46C5-9E3C-BA295CE337FE}" destId="{E2CDB5FC-C873-4335-8951-5F4FE08AE24D}" srcOrd="13" destOrd="0" presId="urn:microsoft.com/office/officeart/2008/layout/VerticalCurvedList"/>
    <dgm:cxn modelId="{C39701F2-677D-4066-A48D-CE3A8A564822}" type="presParOf" srcId="{7ECD7C57-A7B7-46C5-9E3C-BA295CE337FE}" destId="{CA43DF6A-8858-4B30-B90F-1A9AF86F04B5}" srcOrd="14" destOrd="0" presId="urn:microsoft.com/office/officeart/2008/layout/VerticalCurvedList"/>
    <dgm:cxn modelId="{3DE42EA2-FBFC-4B1E-A143-2ED9F897BA79}" type="presParOf" srcId="{CA43DF6A-8858-4B30-B90F-1A9AF86F04B5}" destId="{B1982A06-8160-46FF-AF3D-DC6E7833AE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DF437-F0B1-4D14-A113-1E7DCE5DEC89}">
      <dsp:nvSpPr>
        <dsp:cNvPr id="0" name=""/>
        <dsp:cNvSpPr/>
      </dsp:nvSpPr>
      <dsp:spPr>
        <a:xfrm>
          <a:off x="0" y="44715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F7099-A958-4908-A583-E6762FB71B0D}">
      <dsp:nvSpPr>
        <dsp:cNvPr id="0" name=""/>
        <dsp:cNvSpPr/>
      </dsp:nvSpPr>
      <dsp:spPr>
        <a:xfrm>
          <a:off x="374534" y="33876"/>
          <a:ext cx="5243483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  <a:r>
            <a:rPr lang="zh-CN" altLang="en-US" sz="28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、作品的设计目的</a:t>
          </a:r>
          <a:endParaRPr lang="zh-CN" altLang="en-US" sz="2800" b="0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883" y="74225"/>
        <a:ext cx="5162785" cy="745862"/>
      </dsp:txXfrm>
    </dsp:sp>
    <dsp:sp modelId="{429E437D-A488-43F2-8AE6-81EFA065D386}">
      <dsp:nvSpPr>
        <dsp:cNvPr id="0" name=""/>
        <dsp:cNvSpPr/>
      </dsp:nvSpPr>
      <dsp:spPr>
        <a:xfrm>
          <a:off x="0" y="171723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147DF-DA32-45F3-852D-FEE65EF860A1}">
      <dsp:nvSpPr>
        <dsp:cNvPr id="0" name=""/>
        <dsp:cNvSpPr/>
      </dsp:nvSpPr>
      <dsp:spPr>
        <a:xfrm>
          <a:off x="374534" y="1303956"/>
          <a:ext cx="5243483" cy="82656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2</a:t>
          </a:r>
          <a:r>
            <a:rPr lang="zh-CN" altLang="en-US" sz="2800" kern="1200" dirty="0" smtClean="0"/>
            <a:t>、作品的主要内容</a:t>
          </a:r>
          <a:endParaRPr lang="zh-CN" altLang="en-US" sz="2800" kern="1200" dirty="0"/>
        </a:p>
      </dsp:txBody>
      <dsp:txXfrm>
        <a:off x="414883" y="1344305"/>
        <a:ext cx="5162785" cy="745862"/>
      </dsp:txXfrm>
    </dsp:sp>
    <dsp:sp modelId="{9DB3B5D8-3160-49ED-B195-C710D32136F3}">
      <dsp:nvSpPr>
        <dsp:cNvPr id="0" name=""/>
        <dsp:cNvSpPr/>
      </dsp:nvSpPr>
      <dsp:spPr>
        <a:xfrm>
          <a:off x="0" y="298731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44369-E861-4C5D-9BEA-5055C2FC00EE}">
      <dsp:nvSpPr>
        <dsp:cNvPr id="0" name=""/>
        <dsp:cNvSpPr/>
      </dsp:nvSpPr>
      <dsp:spPr>
        <a:xfrm>
          <a:off x="374534" y="2574036"/>
          <a:ext cx="5243483" cy="826560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3</a:t>
          </a:r>
          <a:r>
            <a:rPr lang="zh-CN" altLang="en-US" sz="2800" kern="1200" dirty="0" smtClean="0"/>
            <a:t>、作品的具体实现</a:t>
          </a:r>
          <a:endParaRPr lang="zh-CN" altLang="en-US" sz="2800" kern="1200" dirty="0"/>
        </a:p>
      </dsp:txBody>
      <dsp:txXfrm>
        <a:off x="414883" y="2614385"/>
        <a:ext cx="5162785" cy="745862"/>
      </dsp:txXfrm>
    </dsp:sp>
    <dsp:sp modelId="{2264CC9B-6B2F-4112-8DFE-04CC3AD100AA}">
      <dsp:nvSpPr>
        <dsp:cNvPr id="0" name=""/>
        <dsp:cNvSpPr/>
      </dsp:nvSpPr>
      <dsp:spPr>
        <a:xfrm>
          <a:off x="0" y="425739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D5871-52BD-4336-B7ED-B4F476A3A76A}">
      <dsp:nvSpPr>
        <dsp:cNvPr id="0" name=""/>
        <dsp:cNvSpPr/>
      </dsp:nvSpPr>
      <dsp:spPr>
        <a:xfrm>
          <a:off x="374534" y="3844116"/>
          <a:ext cx="5243483" cy="8265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4</a:t>
          </a:r>
          <a:r>
            <a:rPr lang="zh-CN" altLang="en-US" sz="2800" kern="1200" dirty="0" smtClean="0"/>
            <a:t>、作品的创新点与成果</a:t>
          </a:r>
          <a:endParaRPr lang="zh-CN" altLang="en-US" sz="2800" kern="1200" dirty="0"/>
        </a:p>
      </dsp:txBody>
      <dsp:txXfrm>
        <a:off x="414883" y="3884465"/>
        <a:ext cx="5162785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64D4C-D618-4EF2-866F-56A1827B755A}">
      <dsp:nvSpPr>
        <dsp:cNvPr id="0" name=""/>
        <dsp:cNvSpPr/>
      </dsp:nvSpPr>
      <dsp:spPr>
        <a:xfrm>
          <a:off x="45" y="102941"/>
          <a:ext cx="4363491" cy="10800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u="wavyHeavy" kern="1200" dirty="0" smtClean="0"/>
            <a:t>缺少对于特殊人群的关注</a:t>
          </a:r>
          <a:endParaRPr lang="zh-CN" altLang="en-US" sz="2800" kern="1200" dirty="0"/>
        </a:p>
      </dsp:txBody>
      <dsp:txXfrm>
        <a:off x="45" y="102941"/>
        <a:ext cx="4363491" cy="1080036"/>
      </dsp:txXfrm>
    </dsp:sp>
    <dsp:sp modelId="{C944EA2D-0F0C-4FAF-988C-C044CDFE0FD9}">
      <dsp:nvSpPr>
        <dsp:cNvPr id="0" name=""/>
        <dsp:cNvSpPr/>
      </dsp:nvSpPr>
      <dsp:spPr>
        <a:xfrm>
          <a:off x="45" y="1182977"/>
          <a:ext cx="4363491" cy="2371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just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b="1" u="wavyHeavy" kern="1200" dirty="0" smtClean="0"/>
            <a:t>尤其是独居家里的老人或小孩。本项目小组成员认为，相对于智能化的家庭操控体验，对特殊人群的个性化居家服务更为重要</a:t>
          </a:r>
          <a:endParaRPr lang="zh-CN" altLang="en-US" sz="2700" kern="1200" dirty="0"/>
        </a:p>
      </dsp:txBody>
      <dsp:txXfrm>
        <a:off x="45" y="1182977"/>
        <a:ext cx="4363491" cy="2371680"/>
      </dsp:txXfrm>
    </dsp:sp>
    <dsp:sp modelId="{4081DF56-F5FD-4389-ADCC-443CEA3BBC81}">
      <dsp:nvSpPr>
        <dsp:cNvPr id="0" name=""/>
        <dsp:cNvSpPr/>
      </dsp:nvSpPr>
      <dsp:spPr>
        <a:xfrm>
          <a:off x="4974426" y="102941"/>
          <a:ext cx="4363491" cy="10800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u="wavyHeavy" kern="1200" dirty="0" smtClean="0"/>
            <a:t>缺乏多源信息的关联决策能力</a:t>
          </a:r>
          <a:endParaRPr lang="zh-CN" altLang="en-US" sz="2800" kern="1200" dirty="0"/>
        </a:p>
      </dsp:txBody>
      <dsp:txXfrm>
        <a:off x="4974426" y="102941"/>
        <a:ext cx="4363491" cy="1080036"/>
      </dsp:txXfrm>
    </dsp:sp>
    <dsp:sp modelId="{F3BFB529-8568-49B5-ABF7-13E715D857E1}">
      <dsp:nvSpPr>
        <dsp:cNvPr id="0" name=""/>
        <dsp:cNvSpPr/>
      </dsp:nvSpPr>
      <dsp:spPr>
        <a:xfrm>
          <a:off x="4974426" y="1182977"/>
          <a:ext cx="4363491" cy="2371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just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u="wavyHeavy" kern="1200" dirty="0" smtClean="0"/>
            <a:t>尽管随着大数据和</a:t>
          </a:r>
          <a:r>
            <a:rPr lang="en-US" sz="2700" b="1" u="wavyHeavy" kern="1200" dirty="0" smtClean="0"/>
            <a:t>IOT</a:t>
          </a:r>
          <a:r>
            <a:rPr lang="zh-CN" sz="2700" b="1" u="wavyHeavy" kern="1200" dirty="0" smtClean="0"/>
            <a:t>时代的到来，感知量的类型在不断丰富，数据量陡增。但信息提取效率仍然较低，有价值的决策不足</a:t>
          </a:r>
          <a:endParaRPr lang="zh-CN" altLang="en-US" sz="2700" b="1" kern="1200" dirty="0"/>
        </a:p>
      </dsp:txBody>
      <dsp:txXfrm>
        <a:off x="4974426" y="1182977"/>
        <a:ext cx="4363491" cy="2371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DF437-F0B1-4D14-A113-1E7DCE5DEC89}">
      <dsp:nvSpPr>
        <dsp:cNvPr id="0" name=""/>
        <dsp:cNvSpPr/>
      </dsp:nvSpPr>
      <dsp:spPr>
        <a:xfrm>
          <a:off x="0" y="44715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F7099-A958-4908-A583-E6762FB71B0D}">
      <dsp:nvSpPr>
        <dsp:cNvPr id="0" name=""/>
        <dsp:cNvSpPr/>
      </dsp:nvSpPr>
      <dsp:spPr>
        <a:xfrm>
          <a:off x="374534" y="33876"/>
          <a:ext cx="5243483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1</a:t>
          </a:r>
          <a:r>
            <a:rPr lang="zh-CN" altLang="en-US" sz="2800" kern="1200" dirty="0" smtClean="0"/>
            <a:t>、作品的设计目的</a:t>
          </a:r>
          <a:endParaRPr lang="zh-CN" altLang="en-US" sz="2800" kern="1200" dirty="0"/>
        </a:p>
      </dsp:txBody>
      <dsp:txXfrm>
        <a:off x="414883" y="74225"/>
        <a:ext cx="5162785" cy="745862"/>
      </dsp:txXfrm>
    </dsp:sp>
    <dsp:sp modelId="{429E437D-A488-43F2-8AE6-81EFA065D386}">
      <dsp:nvSpPr>
        <dsp:cNvPr id="0" name=""/>
        <dsp:cNvSpPr/>
      </dsp:nvSpPr>
      <dsp:spPr>
        <a:xfrm>
          <a:off x="0" y="171723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147DF-DA32-45F3-852D-FEE65EF860A1}">
      <dsp:nvSpPr>
        <dsp:cNvPr id="0" name=""/>
        <dsp:cNvSpPr/>
      </dsp:nvSpPr>
      <dsp:spPr>
        <a:xfrm>
          <a:off x="374534" y="1303956"/>
          <a:ext cx="5243483" cy="82656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zh-CN" altLang="en-US" sz="28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、作品的主要内容</a:t>
          </a:r>
          <a:endParaRPr lang="zh-CN" altLang="en-US" sz="2800" b="0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883" y="1344305"/>
        <a:ext cx="5162785" cy="745862"/>
      </dsp:txXfrm>
    </dsp:sp>
    <dsp:sp modelId="{9DB3B5D8-3160-49ED-B195-C710D32136F3}">
      <dsp:nvSpPr>
        <dsp:cNvPr id="0" name=""/>
        <dsp:cNvSpPr/>
      </dsp:nvSpPr>
      <dsp:spPr>
        <a:xfrm>
          <a:off x="0" y="298731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44369-E861-4C5D-9BEA-5055C2FC00EE}">
      <dsp:nvSpPr>
        <dsp:cNvPr id="0" name=""/>
        <dsp:cNvSpPr/>
      </dsp:nvSpPr>
      <dsp:spPr>
        <a:xfrm>
          <a:off x="374534" y="2574036"/>
          <a:ext cx="5243483" cy="826560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3</a:t>
          </a:r>
          <a:r>
            <a:rPr lang="zh-CN" altLang="en-US" sz="2800" kern="1200" dirty="0" smtClean="0"/>
            <a:t>、作品的具体实现</a:t>
          </a:r>
          <a:endParaRPr lang="zh-CN" altLang="en-US" sz="2800" kern="1200" dirty="0"/>
        </a:p>
      </dsp:txBody>
      <dsp:txXfrm>
        <a:off x="414883" y="2614385"/>
        <a:ext cx="5162785" cy="745862"/>
      </dsp:txXfrm>
    </dsp:sp>
    <dsp:sp modelId="{2264CC9B-6B2F-4112-8DFE-04CC3AD100AA}">
      <dsp:nvSpPr>
        <dsp:cNvPr id="0" name=""/>
        <dsp:cNvSpPr/>
      </dsp:nvSpPr>
      <dsp:spPr>
        <a:xfrm>
          <a:off x="0" y="425739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D5871-52BD-4336-B7ED-B4F476A3A76A}">
      <dsp:nvSpPr>
        <dsp:cNvPr id="0" name=""/>
        <dsp:cNvSpPr/>
      </dsp:nvSpPr>
      <dsp:spPr>
        <a:xfrm>
          <a:off x="374534" y="3844116"/>
          <a:ext cx="5243483" cy="8265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4</a:t>
          </a:r>
          <a:r>
            <a:rPr lang="zh-CN" altLang="en-US" sz="2800" kern="1200" dirty="0" smtClean="0"/>
            <a:t>、作品的创新点与成果</a:t>
          </a:r>
          <a:endParaRPr lang="zh-CN" altLang="en-US" sz="2800" kern="1200" dirty="0"/>
        </a:p>
      </dsp:txBody>
      <dsp:txXfrm>
        <a:off x="414883" y="3884465"/>
        <a:ext cx="5162785" cy="745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DF437-F0B1-4D14-A113-1E7DCE5DEC89}">
      <dsp:nvSpPr>
        <dsp:cNvPr id="0" name=""/>
        <dsp:cNvSpPr/>
      </dsp:nvSpPr>
      <dsp:spPr>
        <a:xfrm>
          <a:off x="0" y="44715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F7099-A958-4908-A583-E6762FB71B0D}">
      <dsp:nvSpPr>
        <dsp:cNvPr id="0" name=""/>
        <dsp:cNvSpPr/>
      </dsp:nvSpPr>
      <dsp:spPr>
        <a:xfrm>
          <a:off x="374534" y="33876"/>
          <a:ext cx="5243483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1</a:t>
          </a:r>
          <a:r>
            <a:rPr lang="zh-CN" altLang="en-US" sz="2800" kern="1200" dirty="0" smtClean="0"/>
            <a:t>、作品的设计目的</a:t>
          </a:r>
          <a:endParaRPr lang="zh-CN" altLang="en-US" sz="2800" kern="1200" dirty="0"/>
        </a:p>
      </dsp:txBody>
      <dsp:txXfrm>
        <a:off x="414883" y="74225"/>
        <a:ext cx="5162785" cy="745862"/>
      </dsp:txXfrm>
    </dsp:sp>
    <dsp:sp modelId="{429E437D-A488-43F2-8AE6-81EFA065D386}">
      <dsp:nvSpPr>
        <dsp:cNvPr id="0" name=""/>
        <dsp:cNvSpPr/>
      </dsp:nvSpPr>
      <dsp:spPr>
        <a:xfrm>
          <a:off x="0" y="171723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147DF-DA32-45F3-852D-FEE65EF860A1}">
      <dsp:nvSpPr>
        <dsp:cNvPr id="0" name=""/>
        <dsp:cNvSpPr/>
      </dsp:nvSpPr>
      <dsp:spPr>
        <a:xfrm>
          <a:off x="374534" y="1303956"/>
          <a:ext cx="5243483" cy="82656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2</a:t>
          </a:r>
          <a:r>
            <a:rPr lang="zh-CN" altLang="en-US" sz="2800" kern="1200" dirty="0" smtClean="0"/>
            <a:t>、作品的主要内容</a:t>
          </a:r>
          <a:endParaRPr lang="zh-CN" altLang="en-US" sz="2800" kern="1200" dirty="0"/>
        </a:p>
      </dsp:txBody>
      <dsp:txXfrm>
        <a:off x="414883" y="1344305"/>
        <a:ext cx="5162785" cy="745862"/>
      </dsp:txXfrm>
    </dsp:sp>
    <dsp:sp modelId="{9DB3B5D8-3160-49ED-B195-C710D32136F3}">
      <dsp:nvSpPr>
        <dsp:cNvPr id="0" name=""/>
        <dsp:cNvSpPr/>
      </dsp:nvSpPr>
      <dsp:spPr>
        <a:xfrm>
          <a:off x="0" y="298731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44369-E861-4C5D-9BEA-5055C2FC00EE}">
      <dsp:nvSpPr>
        <dsp:cNvPr id="0" name=""/>
        <dsp:cNvSpPr/>
      </dsp:nvSpPr>
      <dsp:spPr>
        <a:xfrm>
          <a:off x="374534" y="2574036"/>
          <a:ext cx="5243483" cy="826560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zh-CN" altLang="en-US" sz="28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、作品的具体实现</a:t>
          </a:r>
          <a:endParaRPr lang="zh-CN" altLang="en-US" sz="2800" b="0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883" y="2614385"/>
        <a:ext cx="5162785" cy="745862"/>
      </dsp:txXfrm>
    </dsp:sp>
    <dsp:sp modelId="{2264CC9B-6B2F-4112-8DFE-04CC3AD100AA}">
      <dsp:nvSpPr>
        <dsp:cNvPr id="0" name=""/>
        <dsp:cNvSpPr/>
      </dsp:nvSpPr>
      <dsp:spPr>
        <a:xfrm>
          <a:off x="0" y="425739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D5871-52BD-4336-B7ED-B4F476A3A76A}">
      <dsp:nvSpPr>
        <dsp:cNvPr id="0" name=""/>
        <dsp:cNvSpPr/>
      </dsp:nvSpPr>
      <dsp:spPr>
        <a:xfrm>
          <a:off x="374534" y="3844116"/>
          <a:ext cx="5243483" cy="8265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4</a:t>
          </a:r>
          <a:r>
            <a:rPr lang="zh-CN" altLang="en-US" sz="2800" kern="1200" dirty="0" smtClean="0"/>
            <a:t>、作品的创新点与成果</a:t>
          </a:r>
          <a:endParaRPr lang="zh-CN" altLang="en-US" sz="2800" kern="1200" dirty="0"/>
        </a:p>
      </dsp:txBody>
      <dsp:txXfrm>
        <a:off x="414883" y="3884465"/>
        <a:ext cx="5162785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DF437-F0B1-4D14-A113-1E7DCE5DEC89}">
      <dsp:nvSpPr>
        <dsp:cNvPr id="0" name=""/>
        <dsp:cNvSpPr/>
      </dsp:nvSpPr>
      <dsp:spPr>
        <a:xfrm>
          <a:off x="0" y="44715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F7099-A958-4908-A583-E6762FB71B0D}">
      <dsp:nvSpPr>
        <dsp:cNvPr id="0" name=""/>
        <dsp:cNvSpPr/>
      </dsp:nvSpPr>
      <dsp:spPr>
        <a:xfrm>
          <a:off x="374534" y="33876"/>
          <a:ext cx="5243483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1</a:t>
          </a:r>
          <a:r>
            <a:rPr lang="zh-CN" altLang="en-US" sz="2800" kern="1200" dirty="0" smtClean="0"/>
            <a:t>、作品的设计目的</a:t>
          </a:r>
          <a:endParaRPr lang="zh-CN" altLang="en-US" sz="2800" kern="1200" dirty="0"/>
        </a:p>
      </dsp:txBody>
      <dsp:txXfrm>
        <a:off x="414883" y="74225"/>
        <a:ext cx="5162785" cy="745862"/>
      </dsp:txXfrm>
    </dsp:sp>
    <dsp:sp modelId="{429E437D-A488-43F2-8AE6-81EFA065D386}">
      <dsp:nvSpPr>
        <dsp:cNvPr id="0" name=""/>
        <dsp:cNvSpPr/>
      </dsp:nvSpPr>
      <dsp:spPr>
        <a:xfrm>
          <a:off x="0" y="171723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147DF-DA32-45F3-852D-FEE65EF860A1}">
      <dsp:nvSpPr>
        <dsp:cNvPr id="0" name=""/>
        <dsp:cNvSpPr/>
      </dsp:nvSpPr>
      <dsp:spPr>
        <a:xfrm>
          <a:off x="374534" y="1303956"/>
          <a:ext cx="5243483" cy="82656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2</a:t>
          </a:r>
          <a:r>
            <a:rPr lang="zh-CN" altLang="en-US" sz="2800" kern="1200" dirty="0" smtClean="0"/>
            <a:t>、作品的主要内容</a:t>
          </a:r>
          <a:endParaRPr lang="zh-CN" altLang="en-US" sz="2800" kern="1200" dirty="0"/>
        </a:p>
      </dsp:txBody>
      <dsp:txXfrm>
        <a:off x="414883" y="1344305"/>
        <a:ext cx="5162785" cy="745862"/>
      </dsp:txXfrm>
    </dsp:sp>
    <dsp:sp modelId="{9DB3B5D8-3160-49ED-B195-C710D32136F3}">
      <dsp:nvSpPr>
        <dsp:cNvPr id="0" name=""/>
        <dsp:cNvSpPr/>
      </dsp:nvSpPr>
      <dsp:spPr>
        <a:xfrm>
          <a:off x="0" y="298731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44369-E861-4C5D-9BEA-5055C2FC00EE}">
      <dsp:nvSpPr>
        <dsp:cNvPr id="0" name=""/>
        <dsp:cNvSpPr/>
      </dsp:nvSpPr>
      <dsp:spPr>
        <a:xfrm>
          <a:off x="374534" y="2574036"/>
          <a:ext cx="5243483" cy="826560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3</a:t>
          </a:r>
          <a:r>
            <a:rPr lang="zh-CN" altLang="en-US" sz="2800" kern="1200" dirty="0" smtClean="0"/>
            <a:t>、作品的具体实现</a:t>
          </a:r>
          <a:endParaRPr lang="zh-CN" altLang="en-US" sz="2800" kern="1200" dirty="0"/>
        </a:p>
      </dsp:txBody>
      <dsp:txXfrm>
        <a:off x="414883" y="2614385"/>
        <a:ext cx="5162785" cy="745862"/>
      </dsp:txXfrm>
    </dsp:sp>
    <dsp:sp modelId="{2264CC9B-6B2F-4112-8DFE-04CC3AD100AA}">
      <dsp:nvSpPr>
        <dsp:cNvPr id="0" name=""/>
        <dsp:cNvSpPr/>
      </dsp:nvSpPr>
      <dsp:spPr>
        <a:xfrm>
          <a:off x="0" y="4257396"/>
          <a:ext cx="749069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D5871-52BD-4336-B7ED-B4F476A3A76A}">
      <dsp:nvSpPr>
        <dsp:cNvPr id="0" name=""/>
        <dsp:cNvSpPr/>
      </dsp:nvSpPr>
      <dsp:spPr>
        <a:xfrm>
          <a:off x="374534" y="3844116"/>
          <a:ext cx="5243483" cy="8265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91" tIns="0" rIns="19819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</a:t>
          </a:r>
          <a:r>
            <a:rPr lang="zh-CN" altLang="en-US" sz="28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、作品的创新点与成果</a:t>
          </a:r>
          <a:endParaRPr lang="zh-CN" altLang="en-US" sz="2800" b="0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883" y="3884465"/>
        <a:ext cx="5162785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773EA-94D3-4EFC-8D57-2457BE0A95F9}">
      <dsp:nvSpPr>
        <dsp:cNvPr id="0" name=""/>
        <dsp:cNvSpPr/>
      </dsp:nvSpPr>
      <dsp:spPr>
        <a:xfrm>
          <a:off x="-5664413" y="-867582"/>
          <a:ext cx="6747852" cy="6747852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E684B-3373-470F-8E4A-A949262E2A7A}">
      <dsp:nvSpPr>
        <dsp:cNvPr id="0" name=""/>
        <dsp:cNvSpPr/>
      </dsp:nvSpPr>
      <dsp:spPr>
        <a:xfrm>
          <a:off x="351640" y="227876"/>
          <a:ext cx="7016713" cy="4555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</a:t>
          </a:r>
          <a:r>
            <a:rPr lang="zh-CN" sz="2000" kern="1200" dirty="0" smtClean="0"/>
            <a:t>）</a:t>
          </a:r>
          <a:r>
            <a:rPr lang="en-US" sz="2000" kern="1200" dirty="0" smtClean="0"/>
            <a:t>ZigBee</a:t>
          </a:r>
          <a:r>
            <a:rPr lang="zh-CN" sz="2000" kern="1200" dirty="0" smtClean="0"/>
            <a:t>无线组网与传输技术</a:t>
          </a:r>
          <a:endParaRPr lang="zh-CN" altLang="en-US" sz="2000" kern="1200" dirty="0"/>
        </a:p>
      </dsp:txBody>
      <dsp:txXfrm>
        <a:off x="351640" y="227876"/>
        <a:ext cx="7016713" cy="455553"/>
      </dsp:txXfrm>
    </dsp:sp>
    <dsp:sp modelId="{77962011-F532-433D-87EC-6EDAB358DF86}">
      <dsp:nvSpPr>
        <dsp:cNvPr id="0" name=""/>
        <dsp:cNvSpPr/>
      </dsp:nvSpPr>
      <dsp:spPr>
        <a:xfrm>
          <a:off x="66919" y="170932"/>
          <a:ext cx="569441" cy="569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05A97-B710-462D-8C16-899E9F8A39C8}">
      <dsp:nvSpPr>
        <dsp:cNvPr id="0" name=""/>
        <dsp:cNvSpPr/>
      </dsp:nvSpPr>
      <dsp:spPr>
        <a:xfrm>
          <a:off x="764184" y="911607"/>
          <a:ext cx="6604169" cy="455553"/>
        </a:xfrm>
        <a:prstGeom prst="rect">
          <a:avLst/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</a:t>
          </a:r>
          <a:r>
            <a:rPr lang="zh-CN" sz="2000" kern="1200" dirty="0" smtClean="0"/>
            <a:t>）嵌入式</a:t>
          </a:r>
          <a:r>
            <a:rPr lang="en-US" sz="2000" kern="1200" dirty="0" smtClean="0"/>
            <a:t>Linux</a:t>
          </a:r>
          <a:r>
            <a:rPr lang="zh-CN" sz="2000" kern="1200" dirty="0" smtClean="0"/>
            <a:t>开发技术</a:t>
          </a:r>
          <a:endParaRPr lang="zh-CN" altLang="en-US" sz="2000" kern="1200" dirty="0"/>
        </a:p>
      </dsp:txBody>
      <dsp:txXfrm>
        <a:off x="764184" y="911607"/>
        <a:ext cx="6604169" cy="455553"/>
      </dsp:txXfrm>
    </dsp:sp>
    <dsp:sp modelId="{4D0D0D78-1AA8-4884-90DA-D1668D7692A2}">
      <dsp:nvSpPr>
        <dsp:cNvPr id="0" name=""/>
        <dsp:cNvSpPr/>
      </dsp:nvSpPr>
      <dsp:spPr>
        <a:xfrm>
          <a:off x="479463" y="854663"/>
          <a:ext cx="569441" cy="569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5557"/>
              <a:satOff val="-1705"/>
              <a:lumOff val="-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2BFBE-7219-43C2-AF06-2B93E84DC37F}">
      <dsp:nvSpPr>
        <dsp:cNvPr id="0" name=""/>
        <dsp:cNvSpPr/>
      </dsp:nvSpPr>
      <dsp:spPr>
        <a:xfrm>
          <a:off x="990256" y="1594836"/>
          <a:ext cx="6378097" cy="455553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3</a:t>
          </a:r>
          <a:r>
            <a:rPr lang="zh-CN" sz="2000" kern="1200" dirty="0" smtClean="0"/>
            <a:t>）流媒体应用技术</a:t>
          </a:r>
          <a:endParaRPr lang="zh-CN" altLang="en-US" sz="2000" kern="1200" dirty="0"/>
        </a:p>
      </dsp:txBody>
      <dsp:txXfrm>
        <a:off x="990256" y="1594836"/>
        <a:ext cx="6378097" cy="455553"/>
      </dsp:txXfrm>
    </dsp:sp>
    <dsp:sp modelId="{8821E625-E9E8-44E8-9A4D-087A5E3E012E}">
      <dsp:nvSpPr>
        <dsp:cNvPr id="0" name=""/>
        <dsp:cNvSpPr/>
      </dsp:nvSpPr>
      <dsp:spPr>
        <a:xfrm>
          <a:off x="705535" y="1537892"/>
          <a:ext cx="569441" cy="569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AAA2D-E275-4E8F-8339-E2D4EB4F9748}">
      <dsp:nvSpPr>
        <dsp:cNvPr id="0" name=""/>
        <dsp:cNvSpPr/>
      </dsp:nvSpPr>
      <dsp:spPr>
        <a:xfrm>
          <a:off x="1062439" y="2278567"/>
          <a:ext cx="6305914" cy="455553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</a:t>
          </a:r>
          <a:r>
            <a:rPr lang="zh-CN" sz="2000" kern="1200" dirty="0" smtClean="0"/>
            <a:t>）安卓应用系统开发技术</a:t>
          </a:r>
          <a:endParaRPr lang="zh-CN" altLang="en-US" sz="2000" kern="1200" dirty="0"/>
        </a:p>
      </dsp:txBody>
      <dsp:txXfrm>
        <a:off x="1062439" y="2278567"/>
        <a:ext cx="6305914" cy="455553"/>
      </dsp:txXfrm>
    </dsp:sp>
    <dsp:sp modelId="{6A4352F0-D7B3-44CB-9B2E-652DD7826932}">
      <dsp:nvSpPr>
        <dsp:cNvPr id="0" name=""/>
        <dsp:cNvSpPr/>
      </dsp:nvSpPr>
      <dsp:spPr>
        <a:xfrm>
          <a:off x="777718" y="2221623"/>
          <a:ext cx="569441" cy="569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AD4E2-95CC-4037-BB2A-9458A24ABE2F}">
      <dsp:nvSpPr>
        <dsp:cNvPr id="0" name=""/>
        <dsp:cNvSpPr/>
      </dsp:nvSpPr>
      <dsp:spPr>
        <a:xfrm>
          <a:off x="990256" y="2962298"/>
          <a:ext cx="6378097" cy="455553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5</a:t>
          </a:r>
          <a:r>
            <a:rPr lang="zh-CN" altLang="en-US" sz="2000" kern="1200" dirty="0" smtClean="0"/>
            <a:t>）</a:t>
          </a:r>
          <a:r>
            <a:rPr lang="zh-CN" sz="2000" kern="1200" dirty="0" smtClean="0"/>
            <a:t>嵌入式</a:t>
          </a:r>
          <a:r>
            <a:rPr lang="en-US" sz="2000" kern="1200" dirty="0" smtClean="0"/>
            <a:t>ARM</a:t>
          </a:r>
          <a:r>
            <a:rPr lang="zh-CN" sz="2000" kern="1200" dirty="0" smtClean="0"/>
            <a:t>和</a:t>
          </a:r>
          <a:r>
            <a:rPr lang="en-US" sz="2000" kern="1200" dirty="0" smtClean="0"/>
            <a:t>AVR</a:t>
          </a:r>
          <a:r>
            <a:rPr lang="zh-CN" sz="2000" kern="1200" dirty="0" smtClean="0"/>
            <a:t>系统开发技术及其驱动开发技术</a:t>
          </a:r>
          <a:endParaRPr lang="zh-CN" altLang="en-US" sz="2000" kern="1200" dirty="0"/>
        </a:p>
      </dsp:txBody>
      <dsp:txXfrm>
        <a:off x="990256" y="2962298"/>
        <a:ext cx="6378097" cy="455553"/>
      </dsp:txXfrm>
    </dsp:sp>
    <dsp:sp modelId="{14550174-85DD-420C-87BF-7FC010BE692B}">
      <dsp:nvSpPr>
        <dsp:cNvPr id="0" name=""/>
        <dsp:cNvSpPr/>
      </dsp:nvSpPr>
      <dsp:spPr>
        <a:xfrm>
          <a:off x="705535" y="2905353"/>
          <a:ext cx="569441" cy="569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BC3DB-D779-4E17-B22E-7A64DB002C11}">
      <dsp:nvSpPr>
        <dsp:cNvPr id="0" name=""/>
        <dsp:cNvSpPr/>
      </dsp:nvSpPr>
      <dsp:spPr>
        <a:xfrm>
          <a:off x="764184" y="3645527"/>
          <a:ext cx="6604169" cy="455553"/>
        </a:xfrm>
        <a:prstGeom prst="rect">
          <a:avLst/>
        </a:prstGeom>
        <a:solidFill>
          <a:schemeClr val="accent5">
            <a:hueOff val="-6127787"/>
            <a:satOff val="-8523"/>
            <a:lumOff val="-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6</a:t>
          </a:r>
          <a:r>
            <a:rPr lang="zh-CN" altLang="en-US" sz="2000" kern="1200" dirty="0" smtClean="0"/>
            <a:t>）</a:t>
          </a:r>
          <a:r>
            <a:rPr lang="zh-CN" sz="2000" kern="1200" dirty="0" smtClean="0"/>
            <a:t>多</a:t>
          </a:r>
          <a:r>
            <a:rPr lang="en-US" sz="2000" kern="1200" dirty="0" smtClean="0"/>
            <a:t>ZigBee</a:t>
          </a:r>
          <a:r>
            <a:rPr lang="zh-CN" sz="2000" kern="1200" dirty="0" smtClean="0"/>
            <a:t>节点协作的室内定位技术</a:t>
          </a:r>
          <a:endParaRPr lang="zh-CN" altLang="en-US" sz="2000" kern="1200" dirty="0"/>
        </a:p>
      </dsp:txBody>
      <dsp:txXfrm>
        <a:off x="764184" y="3645527"/>
        <a:ext cx="6604169" cy="455553"/>
      </dsp:txXfrm>
    </dsp:sp>
    <dsp:sp modelId="{2975EE90-B866-4C72-B186-42D76E16ACF5}">
      <dsp:nvSpPr>
        <dsp:cNvPr id="0" name=""/>
        <dsp:cNvSpPr/>
      </dsp:nvSpPr>
      <dsp:spPr>
        <a:xfrm>
          <a:off x="479463" y="3588583"/>
          <a:ext cx="569441" cy="569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7787"/>
              <a:satOff val="-8523"/>
              <a:lumOff val="-3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DB5FC-C873-4335-8951-5F4FE08AE24D}">
      <dsp:nvSpPr>
        <dsp:cNvPr id="0" name=""/>
        <dsp:cNvSpPr/>
      </dsp:nvSpPr>
      <dsp:spPr>
        <a:xfrm>
          <a:off x="351640" y="4329258"/>
          <a:ext cx="7016713" cy="455553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59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7</a:t>
          </a:r>
          <a:r>
            <a:rPr lang="zh-CN" sz="2000" kern="1200" dirty="0" smtClean="0"/>
            <a:t>）跌倒检测算法的设计与实现</a:t>
          </a:r>
          <a:endParaRPr lang="zh-CN" altLang="en-US" sz="2000" kern="1200" dirty="0"/>
        </a:p>
      </dsp:txBody>
      <dsp:txXfrm>
        <a:off x="351640" y="4329258"/>
        <a:ext cx="7016713" cy="455553"/>
      </dsp:txXfrm>
    </dsp:sp>
    <dsp:sp modelId="{B1982A06-8160-46FF-AF3D-DC6E7833AE78}">
      <dsp:nvSpPr>
        <dsp:cNvPr id="0" name=""/>
        <dsp:cNvSpPr/>
      </dsp:nvSpPr>
      <dsp:spPr>
        <a:xfrm>
          <a:off x="66919" y="4272313"/>
          <a:ext cx="569441" cy="5694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34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2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62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2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9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8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9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8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reeform 2"/>
          <p:cNvSpPr>
            <a:spLocks/>
          </p:cNvSpPr>
          <p:nvPr userDrawn="1"/>
        </p:nvSpPr>
        <p:spPr bwMode="gray">
          <a:xfrm rot="-5400000">
            <a:off x="-2192867" y="2408767"/>
            <a:ext cx="6629400" cy="2116667"/>
          </a:xfrm>
          <a:custGeom>
            <a:avLst/>
            <a:gdLst>
              <a:gd name="T0" fmla="*/ 0 w 5693"/>
              <a:gd name="T1" fmla="*/ 584 h 1000"/>
              <a:gd name="T2" fmla="*/ 1504 w 5693"/>
              <a:gd name="T3" fmla="*/ 352 h 1000"/>
              <a:gd name="T4" fmla="*/ 3960 w 5693"/>
              <a:gd name="T5" fmla="*/ 432 h 1000"/>
              <a:gd name="T6" fmla="*/ 5688 w 5693"/>
              <a:gd name="T7" fmla="*/ 1000 h 1000"/>
              <a:gd name="T8" fmla="*/ 5693 w 5693"/>
              <a:gd name="T9" fmla="*/ 6 h 1000"/>
              <a:gd name="T10" fmla="*/ 0 w 5693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93" h="1000">
                <a:moveTo>
                  <a:pt x="0" y="584"/>
                </a:moveTo>
                <a:cubicBezTo>
                  <a:pt x="249" y="545"/>
                  <a:pt x="844" y="377"/>
                  <a:pt x="1504" y="352"/>
                </a:cubicBezTo>
                <a:cubicBezTo>
                  <a:pt x="2168" y="300"/>
                  <a:pt x="3246" y="322"/>
                  <a:pt x="3960" y="432"/>
                </a:cubicBezTo>
                <a:cubicBezTo>
                  <a:pt x="4641" y="548"/>
                  <a:pt x="5616" y="920"/>
                  <a:pt x="5688" y="1000"/>
                </a:cubicBezTo>
                <a:lnTo>
                  <a:pt x="5693" y="6"/>
                </a:lnTo>
                <a:lnTo>
                  <a:pt x="0" y="0"/>
                </a:lnTo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7451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pic>
        <p:nvPicPr>
          <p:cNvPr id="5123" name="Picture 3" descr="back_b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620714"/>
            <a:ext cx="12124267" cy="622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tx2">
                        <a:gamma/>
                        <a:shade val="36471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Freeform 4"/>
          <p:cNvSpPr>
            <a:spLocks/>
          </p:cNvSpPr>
          <p:nvPr/>
        </p:nvSpPr>
        <p:spPr bwMode="gray">
          <a:xfrm>
            <a:off x="33867" y="-996950"/>
            <a:ext cx="12090400" cy="4248150"/>
          </a:xfrm>
          <a:custGeom>
            <a:avLst/>
            <a:gdLst>
              <a:gd name="T0" fmla="*/ 0 w 5738"/>
              <a:gd name="T1" fmla="*/ 1607 h 2692"/>
              <a:gd name="T2" fmla="*/ 5548 w 5738"/>
              <a:gd name="T3" fmla="*/ 2692 h 2692"/>
              <a:gd name="T4" fmla="*/ 5736 w 5738"/>
              <a:gd name="T5" fmla="*/ 2580 h 2692"/>
              <a:gd name="T6" fmla="*/ 5738 w 5738"/>
              <a:gd name="T7" fmla="*/ 641 h 2692"/>
              <a:gd name="T8" fmla="*/ 22 w 5738"/>
              <a:gd name="T9" fmla="*/ 641 h 2692"/>
              <a:gd name="T10" fmla="*/ 12 w 5738"/>
              <a:gd name="T11" fmla="*/ 1613 h 2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38" h="2692">
                <a:moveTo>
                  <a:pt x="0" y="1607"/>
                </a:moveTo>
                <a:cubicBezTo>
                  <a:pt x="4478" y="0"/>
                  <a:pt x="5523" y="2457"/>
                  <a:pt x="5548" y="2692"/>
                </a:cubicBezTo>
                <a:lnTo>
                  <a:pt x="5736" y="2580"/>
                </a:lnTo>
                <a:lnTo>
                  <a:pt x="5738" y="641"/>
                </a:lnTo>
                <a:lnTo>
                  <a:pt x="22" y="641"/>
                </a:lnTo>
                <a:cubicBezTo>
                  <a:pt x="22" y="641"/>
                  <a:pt x="12" y="1613"/>
                  <a:pt x="12" y="1613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cmpd="sng">
                <a:solidFill>
                  <a:schemeClr val="tx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2284" y="3975100"/>
            <a:ext cx="9793816" cy="533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 noProof="0" smtClean="0"/>
              <a:t>单击此处编辑母版副标题样式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912284" y="2606676"/>
            <a:ext cx="9793816" cy="136842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单击此处编辑母版标题样式</a:t>
            </a:r>
          </a:p>
        </p:txBody>
      </p:sp>
      <p:grpSp>
        <p:nvGrpSpPr>
          <p:cNvPr id="5127" name="Group 7"/>
          <p:cNvGrpSpPr>
            <a:grpSpLocks/>
          </p:cNvGrpSpPr>
          <p:nvPr/>
        </p:nvGrpSpPr>
        <p:grpSpPr bwMode="auto">
          <a:xfrm>
            <a:off x="0" y="3175"/>
            <a:ext cx="12192000" cy="6854825"/>
            <a:chOff x="0" y="2"/>
            <a:chExt cx="5760" cy="4318"/>
          </a:xfrm>
        </p:grpSpPr>
        <p:sp>
          <p:nvSpPr>
            <p:cNvPr id="5128" name="Freeform 8"/>
            <p:cNvSpPr>
              <a:spLocks/>
            </p:cNvSpPr>
            <p:nvPr userDrawn="1"/>
          </p:nvSpPr>
          <p:spPr bwMode="gray">
            <a:xfrm>
              <a:off x="5475" y="3"/>
              <a:ext cx="281" cy="344"/>
            </a:xfrm>
            <a:custGeom>
              <a:avLst/>
              <a:gdLst>
                <a:gd name="T0" fmla="*/ 0 w 281"/>
                <a:gd name="T1" fmla="*/ 0 h 348"/>
                <a:gd name="T2" fmla="*/ 202 w 281"/>
                <a:gd name="T3" fmla="*/ 96 h 348"/>
                <a:gd name="T4" fmla="*/ 281 w 281"/>
                <a:gd name="T5" fmla="*/ 332 h 348"/>
                <a:gd name="T6" fmla="*/ 281 w 281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348">
                  <a:moveTo>
                    <a:pt x="0" y="0"/>
                  </a:moveTo>
                  <a:cubicBezTo>
                    <a:pt x="33" y="16"/>
                    <a:pt x="125" y="6"/>
                    <a:pt x="202" y="96"/>
                  </a:cubicBezTo>
                  <a:cubicBezTo>
                    <a:pt x="279" y="186"/>
                    <a:pt x="268" y="348"/>
                    <a:pt x="281" y="332"/>
                  </a:cubicBezTo>
                  <a:lnTo>
                    <a:pt x="281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5129" name="Group 9"/>
            <p:cNvGrpSpPr>
              <a:grpSpLocks/>
            </p:cNvGrpSpPr>
            <p:nvPr userDrawn="1"/>
          </p:nvGrpSpPr>
          <p:grpSpPr bwMode="auto">
            <a:xfrm>
              <a:off x="0" y="2"/>
              <a:ext cx="5760" cy="4318"/>
              <a:chOff x="0" y="2"/>
              <a:chExt cx="5760" cy="4318"/>
            </a:xfrm>
          </p:grpSpPr>
          <p:sp>
            <p:nvSpPr>
              <p:cNvPr id="5130" name="Freeform 10"/>
              <p:cNvSpPr>
                <a:spLocks/>
              </p:cNvSpPr>
              <p:nvPr userDrawn="1"/>
            </p:nvSpPr>
            <p:spPr bwMode="gray">
              <a:xfrm>
                <a:off x="0" y="4023"/>
                <a:ext cx="275" cy="297"/>
              </a:xfrm>
              <a:custGeom>
                <a:avLst/>
                <a:gdLst>
                  <a:gd name="T0" fmla="*/ 275 w 275"/>
                  <a:gd name="T1" fmla="*/ 291 h 297"/>
                  <a:gd name="T2" fmla="*/ 112 w 275"/>
                  <a:gd name="T3" fmla="*/ 211 h 297"/>
                  <a:gd name="T4" fmla="*/ 28 w 275"/>
                  <a:gd name="T5" fmla="*/ 127 h 297"/>
                  <a:gd name="T6" fmla="*/ 0 w 275"/>
                  <a:gd name="T7" fmla="*/ 0 h 297"/>
                  <a:gd name="T8" fmla="*/ 1 w 275"/>
                  <a:gd name="T9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297">
                    <a:moveTo>
                      <a:pt x="275" y="291"/>
                    </a:moveTo>
                    <a:lnTo>
                      <a:pt x="112" y="211"/>
                    </a:lnTo>
                    <a:lnTo>
                      <a:pt x="28" y="127"/>
                    </a:lnTo>
                    <a:lnTo>
                      <a:pt x="0" y="0"/>
                    </a:lnTo>
                    <a:lnTo>
                      <a:pt x="1" y="297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5131" name="AutoShape 11"/>
              <p:cNvSpPr>
                <a:spLocks noChangeArrowheads="1"/>
              </p:cNvSpPr>
              <p:nvPr userDrawn="1"/>
            </p:nvSpPr>
            <p:spPr bwMode="gray">
              <a:xfrm>
                <a:off x="20" y="26"/>
                <a:ext cx="5715" cy="4265"/>
              </a:xfrm>
              <a:prstGeom prst="roundRect">
                <a:avLst>
                  <a:gd name="adj" fmla="val 6227"/>
                </a:avLst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5132" name="Freeform 12"/>
              <p:cNvSpPr>
                <a:spLocks/>
              </p:cNvSpPr>
              <p:nvPr userDrawn="1"/>
            </p:nvSpPr>
            <p:spPr bwMode="gray">
              <a:xfrm>
                <a:off x="0" y="2"/>
                <a:ext cx="290" cy="315"/>
              </a:xfrm>
              <a:custGeom>
                <a:avLst/>
                <a:gdLst>
                  <a:gd name="T0" fmla="*/ 1 w 290"/>
                  <a:gd name="T1" fmla="*/ 315 h 315"/>
                  <a:gd name="T2" fmla="*/ 122 w 290"/>
                  <a:gd name="T3" fmla="*/ 97 h 315"/>
                  <a:gd name="T4" fmla="*/ 279 w 290"/>
                  <a:gd name="T5" fmla="*/ 0 h 315"/>
                  <a:gd name="T6" fmla="*/ 0 w 290"/>
                  <a:gd name="T7" fmla="*/ 1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" h="315">
                    <a:moveTo>
                      <a:pt x="1" y="315"/>
                    </a:moveTo>
                    <a:cubicBezTo>
                      <a:pt x="21" y="279"/>
                      <a:pt x="76" y="150"/>
                      <a:pt x="122" y="97"/>
                    </a:cubicBezTo>
                    <a:cubicBezTo>
                      <a:pt x="163" y="44"/>
                      <a:pt x="290" y="23"/>
                      <a:pt x="279" y="0"/>
                    </a:cubicBezTo>
                    <a:lnTo>
                      <a:pt x="0" y="1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5133" name="Freeform 13"/>
              <p:cNvSpPr>
                <a:spLocks/>
              </p:cNvSpPr>
              <p:nvPr userDrawn="1"/>
            </p:nvSpPr>
            <p:spPr bwMode="gray">
              <a:xfrm>
                <a:off x="5507" y="4031"/>
                <a:ext cx="253" cy="287"/>
              </a:xfrm>
              <a:custGeom>
                <a:avLst/>
                <a:gdLst>
                  <a:gd name="T0" fmla="*/ 250 w 253"/>
                  <a:gd name="T1" fmla="*/ 0 h 287"/>
                  <a:gd name="T2" fmla="*/ 179 w 253"/>
                  <a:gd name="T3" fmla="*/ 143 h 287"/>
                  <a:gd name="T4" fmla="*/ 85 w 253"/>
                  <a:gd name="T5" fmla="*/ 236 h 287"/>
                  <a:gd name="T6" fmla="*/ 0 w 253"/>
                  <a:gd name="T7" fmla="*/ 287 h 287"/>
                  <a:gd name="T8" fmla="*/ 253 w 253"/>
                  <a:gd name="T9" fmla="*/ 28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287">
                    <a:moveTo>
                      <a:pt x="250" y="0"/>
                    </a:moveTo>
                    <a:lnTo>
                      <a:pt x="179" y="143"/>
                    </a:lnTo>
                    <a:lnTo>
                      <a:pt x="85" y="236"/>
                    </a:lnTo>
                    <a:lnTo>
                      <a:pt x="0" y="287"/>
                    </a:lnTo>
                    <a:lnTo>
                      <a:pt x="253" y="284"/>
                    </a:ln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2969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480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2088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2284" y="1125538"/>
            <a:ext cx="5240867" cy="53276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56351" y="1125538"/>
            <a:ext cx="5240867" cy="53276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2336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08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176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54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02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3836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25580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60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8251" y="115888"/>
            <a:ext cx="2806700" cy="6337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115888"/>
            <a:ext cx="8223251" cy="63373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1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9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0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7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68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5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5A950-9FF2-47E8-9FF2-A2D8AFDE1F12}" type="datetimeFigureOut">
              <a:rPr lang="zh-CN" altLang="en-US" smtClean="0"/>
              <a:t>2017/12/23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03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5A950-9FF2-47E8-9FF2-A2D8AFDE1F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08EC6-ABCE-44C8-8DBE-010835B3000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6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/>
          <p:cNvSpPr>
            <a:spLocks/>
          </p:cNvSpPr>
          <p:nvPr/>
        </p:nvSpPr>
        <p:spPr bwMode="gray">
          <a:xfrm rot="-5400000">
            <a:off x="-2192867" y="2408767"/>
            <a:ext cx="6629400" cy="2116667"/>
          </a:xfrm>
          <a:custGeom>
            <a:avLst/>
            <a:gdLst>
              <a:gd name="T0" fmla="*/ 0 w 5693"/>
              <a:gd name="T1" fmla="*/ 584 h 1000"/>
              <a:gd name="T2" fmla="*/ 1504 w 5693"/>
              <a:gd name="T3" fmla="*/ 352 h 1000"/>
              <a:gd name="T4" fmla="*/ 3960 w 5693"/>
              <a:gd name="T5" fmla="*/ 432 h 1000"/>
              <a:gd name="T6" fmla="*/ 5688 w 5693"/>
              <a:gd name="T7" fmla="*/ 1000 h 1000"/>
              <a:gd name="T8" fmla="*/ 5693 w 5693"/>
              <a:gd name="T9" fmla="*/ 6 h 1000"/>
              <a:gd name="T10" fmla="*/ 0 w 5693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93" h="1000">
                <a:moveTo>
                  <a:pt x="0" y="584"/>
                </a:moveTo>
                <a:cubicBezTo>
                  <a:pt x="249" y="545"/>
                  <a:pt x="844" y="377"/>
                  <a:pt x="1504" y="352"/>
                </a:cubicBezTo>
                <a:cubicBezTo>
                  <a:pt x="2168" y="300"/>
                  <a:pt x="3246" y="322"/>
                  <a:pt x="3960" y="432"/>
                </a:cubicBezTo>
                <a:cubicBezTo>
                  <a:pt x="4641" y="548"/>
                  <a:pt x="5616" y="920"/>
                  <a:pt x="5688" y="1000"/>
                </a:cubicBezTo>
                <a:lnTo>
                  <a:pt x="5693" y="6"/>
                </a:lnTo>
                <a:lnTo>
                  <a:pt x="0" y="0"/>
                </a:lnTo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7451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4099" name="Freeform 3"/>
          <p:cNvSpPr>
            <a:spLocks/>
          </p:cNvSpPr>
          <p:nvPr/>
        </p:nvSpPr>
        <p:spPr bwMode="gray">
          <a:xfrm>
            <a:off x="84667" y="63501"/>
            <a:ext cx="12050184" cy="1604963"/>
          </a:xfrm>
          <a:custGeom>
            <a:avLst/>
            <a:gdLst>
              <a:gd name="T0" fmla="*/ 0 w 5693"/>
              <a:gd name="T1" fmla="*/ 584 h 1000"/>
              <a:gd name="T2" fmla="*/ 1520 w 5693"/>
              <a:gd name="T3" fmla="*/ 392 h 1000"/>
              <a:gd name="T4" fmla="*/ 4200 w 5693"/>
              <a:gd name="T5" fmla="*/ 504 h 1000"/>
              <a:gd name="T6" fmla="*/ 5688 w 5693"/>
              <a:gd name="T7" fmla="*/ 1000 h 1000"/>
              <a:gd name="T8" fmla="*/ 5693 w 5693"/>
              <a:gd name="T9" fmla="*/ 6 h 1000"/>
              <a:gd name="T10" fmla="*/ 0 w 5693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93" h="1000">
                <a:moveTo>
                  <a:pt x="0" y="584"/>
                </a:moveTo>
                <a:cubicBezTo>
                  <a:pt x="253" y="552"/>
                  <a:pt x="820" y="405"/>
                  <a:pt x="1520" y="392"/>
                </a:cubicBezTo>
                <a:cubicBezTo>
                  <a:pt x="2184" y="340"/>
                  <a:pt x="3486" y="394"/>
                  <a:pt x="4200" y="504"/>
                </a:cubicBezTo>
                <a:cubicBezTo>
                  <a:pt x="4881" y="620"/>
                  <a:pt x="5616" y="920"/>
                  <a:pt x="5688" y="1000"/>
                </a:cubicBezTo>
                <a:lnTo>
                  <a:pt x="5693" y="6"/>
                </a:lnTo>
                <a:lnTo>
                  <a:pt x="0" y="0"/>
                </a:lnTo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431801" y="115889"/>
            <a:ext cx="11233151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单击此处编辑母版标题样式</a:t>
            </a:r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gray">
          <a:xfrm>
            <a:off x="431801" y="6453188"/>
            <a:ext cx="114257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2284" y="1125538"/>
            <a:ext cx="10684933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单击此处编辑母版文本样式</a:t>
            </a:r>
          </a:p>
          <a:p>
            <a:pPr lvl="1"/>
            <a:r>
              <a:rPr lang="ko-KR" altLang="en-US" smtClean="0"/>
              <a:t>第二级</a:t>
            </a:r>
          </a:p>
          <a:p>
            <a:pPr lvl="2"/>
            <a:r>
              <a:rPr lang="ko-KR" altLang="en-US" smtClean="0"/>
              <a:t>第三级</a:t>
            </a:r>
          </a:p>
          <a:p>
            <a:pPr lvl="3"/>
            <a:r>
              <a:rPr lang="ko-KR" altLang="en-US" smtClean="0"/>
              <a:t>第四级</a:t>
            </a:r>
          </a:p>
          <a:p>
            <a:pPr lvl="4"/>
            <a:r>
              <a:rPr lang="ko-KR" altLang="en-US" smtClean="0"/>
              <a:t>第五级</a:t>
            </a:r>
          </a:p>
        </p:txBody>
      </p:sp>
      <p:grpSp>
        <p:nvGrpSpPr>
          <p:cNvPr id="4103" name="Group 7"/>
          <p:cNvGrpSpPr>
            <a:grpSpLocks/>
          </p:cNvGrpSpPr>
          <p:nvPr/>
        </p:nvGrpSpPr>
        <p:grpSpPr bwMode="auto">
          <a:xfrm>
            <a:off x="0" y="3175"/>
            <a:ext cx="12192000" cy="6854825"/>
            <a:chOff x="0" y="2"/>
            <a:chExt cx="5760" cy="4318"/>
          </a:xfrm>
        </p:grpSpPr>
        <p:grpSp>
          <p:nvGrpSpPr>
            <p:cNvPr id="4104" name="Group 8"/>
            <p:cNvGrpSpPr>
              <a:grpSpLocks/>
            </p:cNvGrpSpPr>
            <p:nvPr userDrawn="1"/>
          </p:nvGrpSpPr>
          <p:grpSpPr bwMode="auto">
            <a:xfrm>
              <a:off x="0" y="2"/>
              <a:ext cx="5760" cy="4318"/>
              <a:chOff x="0" y="2"/>
              <a:chExt cx="5760" cy="4318"/>
            </a:xfrm>
          </p:grpSpPr>
          <p:sp>
            <p:nvSpPr>
              <p:cNvPr id="4105" name="Freeform 9"/>
              <p:cNvSpPr>
                <a:spLocks/>
              </p:cNvSpPr>
              <p:nvPr userDrawn="1"/>
            </p:nvSpPr>
            <p:spPr bwMode="gray">
              <a:xfrm>
                <a:off x="0" y="4023"/>
                <a:ext cx="275" cy="297"/>
              </a:xfrm>
              <a:custGeom>
                <a:avLst/>
                <a:gdLst>
                  <a:gd name="T0" fmla="*/ 275 w 275"/>
                  <a:gd name="T1" fmla="*/ 291 h 297"/>
                  <a:gd name="T2" fmla="*/ 112 w 275"/>
                  <a:gd name="T3" fmla="*/ 211 h 297"/>
                  <a:gd name="T4" fmla="*/ 28 w 275"/>
                  <a:gd name="T5" fmla="*/ 127 h 297"/>
                  <a:gd name="T6" fmla="*/ 0 w 275"/>
                  <a:gd name="T7" fmla="*/ 0 h 297"/>
                  <a:gd name="T8" fmla="*/ 1 w 275"/>
                  <a:gd name="T9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297">
                    <a:moveTo>
                      <a:pt x="275" y="291"/>
                    </a:moveTo>
                    <a:lnTo>
                      <a:pt x="112" y="211"/>
                    </a:lnTo>
                    <a:lnTo>
                      <a:pt x="28" y="127"/>
                    </a:lnTo>
                    <a:lnTo>
                      <a:pt x="0" y="0"/>
                    </a:lnTo>
                    <a:lnTo>
                      <a:pt x="1" y="297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4106" name="AutoShape 10"/>
              <p:cNvSpPr>
                <a:spLocks noChangeArrowheads="1"/>
              </p:cNvSpPr>
              <p:nvPr userDrawn="1"/>
            </p:nvSpPr>
            <p:spPr bwMode="gray">
              <a:xfrm>
                <a:off x="20" y="26"/>
                <a:ext cx="5715" cy="4265"/>
              </a:xfrm>
              <a:prstGeom prst="roundRect">
                <a:avLst>
                  <a:gd name="adj" fmla="val 6227"/>
                </a:avLst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4107" name="Freeform 11"/>
              <p:cNvSpPr>
                <a:spLocks/>
              </p:cNvSpPr>
              <p:nvPr userDrawn="1"/>
            </p:nvSpPr>
            <p:spPr bwMode="gray">
              <a:xfrm>
                <a:off x="0" y="2"/>
                <a:ext cx="290" cy="315"/>
              </a:xfrm>
              <a:custGeom>
                <a:avLst/>
                <a:gdLst>
                  <a:gd name="T0" fmla="*/ 1 w 290"/>
                  <a:gd name="T1" fmla="*/ 315 h 315"/>
                  <a:gd name="T2" fmla="*/ 122 w 290"/>
                  <a:gd name="T3" fmla="*/ 97 h 315"/>
                  <a:gd name="T4" fmla="*/ 279 w 290"/>
                  <a:gd name="T5" fmla="*/ 0 h 315"/>
                  <a:gd name="T6" fmla="*/ 0 w 290"/>
                  <a:gd name="T7" fmla="*/ 1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" h="315">
                    <a:moveTo>
                      <a:pt x="1" y="315"/>
                    </a:moveTo>
                    <a:cubicBezTo>
                      <a:pt x="21" y="279"/>
                      <a:pt x="76" y="150"/>
                      <a:pt x="122" y="97"/>
                    </a:cubicBezTo>
                    <a:cubicBezTo>
                      <a:pt x="163" y="44"/>
                      <a:pt x="290" y="23"/>
                      <a:pt x="279" y="0"/>
                    </a:cubicBezTo>
                    <a:lnTo>
                      <a:pt x="0" y="1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4108" name="Freeform 12"/>
              <p:cNvSpPr>
                <a:spLocks/>
              </p:cNvSpPr>
              <p:nvPr userDrawn="1"/>
            </p:nvSpPr>
            <p:spPr bwMode="gray">
              <a:xfrm>
                <a:off x="5507" y="4031"/>
                <a:ext cx="253" cy="287"/>
              </a:xfrm>
              <a:custGeom>
                <a:avLst/>
                <a:gdLst>
                  <a:gd name="T0" fmla="*/ 250 w 253"/>
                  <a:gd name="T1" fmla="*/ 0 h 287"/>
                  <a:gd name="T2" fmla="*/ 179 w 253"/>
                  <a:gd name="T3" fmla="*/ 143 h 287"/>
                  <a:gd name="T4" fmla="*/ 85 w 253"/>
                  <a:gd name="T5" fmla="*/ 236 h 287"/>
                  <a:gd name="T6" fmla="*/ 0 w 253"/>
                  <a:gd name="T7" fmla="*/ 287 h 287"/>
                  <a:gd name="T8" fmla="*/ 253 w 253"/>
                  <a:gd name="T9" fmla="*/ 28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287">
                    <a:moveTo>
                      <a:pt x="250" y="0"/>
                    </a:moveTo>
                    <a:lnTo>
                      <a:pt x="179" y="143"/>
                    </a:lnTo>
                    <a:lnTo>
                      <a:pt x="85" y="236"/>
                    </a:lnTo>
                    <a:lnTo>
                      <a:pt x="0" y="287"/>
                    </a:lnTo>
                    <a:lnTo>
                      <a:pt x="253" y="284"/>
                    </a:ln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4109" name="Freeform 13"/>
            <p:cNvSpPr>
              <a:spLocks/>
            </p:cNvSpPr>
            <p:nvPr userDrawn="1"/>
          </p:nvSpPr>
          <p:spPr bwMode="gray">
            <a:xfrm>
              <a:off x="5475" y="3"/>
              <a:ext cx="281" cy="344"/>
            </a:xfrm>
            <a:custGeom>
              <a:avLst/>
              <a:gdLst>
                <a:gd name="T0" fmla="*/ 0 w 281"/>
                <a:gd name="T1" fmla="*/ 0 h 348"/>
                <a:gd name="T2" fmla="*/ 202 w 281"/>
                <a:gd name="T3" fmla="*/ 96 h 348"/>
                <a:gd name="T4" fmla="*/ 281 w 281"/>
                <a:gd name="T5" fmla="*/ 332 h 348"/>
                <a:gd name="T6" fmla="*/ 281 w 281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348">
                  <a:moveTo>
                    <a:pt x="0" y="0"/>
                  </a:moveTo>
                  <a:cubicBezTo>
                    <a:pt x="33" y="16"/>
                    <a:pt x="125" y="6"/>
                    <a:pt x="202" y="96"/>
                  </a:cubicBezTo>
                  <a:cubicBezTo>
                    <a:pt x="279" y="186"/>
                    <a:pt x="268" y="348"/>
                    <a:pt x="281" y="332"/>
                  </a:cubicBezTo>
                  <a:lnTo>
                    <a:pt x="281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110" name="Text Box 14"/>
          <p:cNvSpPr txBox="1">
            <a:spLocks noChangeArrowheads="1"/>
          </p:cNvSpPr>
          <p:nvPr userDrawn="1"/>
        </p:nvSpPr>
        <p:spPr bwMode="auto">
          <a:xfrm>
            <a:off x="1172634" y="6446838"/>
            <a:ext cx="5306484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1800">
                <a:latin typeface="楷体_GB2312" pitchFamily="49" charset="-122"/>
                <a:ea typeface="楷体_GB2312" pitchFamily="49" charset="-122"/>
              </a:rPr>
              <a:t>南京邮电大学传感器网络研究中心</a:t>
            </a:r>
          </a:p>
        </p:txBody>
      </p:sp>
      <p:sp>
        <p:nvSpPr>
          <p:cNvPr id="4111" name="Text Box 15"/>
          <p:cNvSpPr txBox="1">
            <a:spLocks noChangeArrowheads="1"/>
          </p:cNvSpPr>
          <p:nvPr userDrawn="1"/>
        </p:nvSpPr>
        <p:spPr bwMode="auto">
          <a:xfrm>
            <a:off x="8494184" y="6453188"/>
            <a:ext cx="355388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1800">
                <a:latin typeface="Times New Roman" panose="02020603050405020304" pitchFamily="18" charset="0"/>
                <a:ea typeface="楷体_GB2312" pitchFamily="49" charset="-122"/>
              </a:rPr>
              <a:t>http://www.wsns.net.cn</a:t>
            </a:r>
          </a:p>
        </p:txBody>
      </p:sp>
    </p:spTree>
    <p:extLst>
      <p:ext uri="{BB962C8B-B14F-4D97-AF65-F5344CB8AC3E}">
        <p14:creationId xmlns:p14="http://schemas.microsoft.com/office/powerpoint/2010/main" val="348132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v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om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1341438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4" name="WordArt 10"/>
          <p:cNvSpPr>
            <a:spLocks noChangeArrowheads="1" noChangeShapeType="1" noTextEdit="1"/>
          </p:cNvSpPr>
          <p:nvPr/>
        </p:nvSpPr>
        <p:spPr bwMode="auto">
          <a:xfrm>
            <a:off x="3359151" y="1484313"/>
            <a:ext cx="6893213" cy="191452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kern="10" dirty="0"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00">
                        <a:gamma/>
                        <a:tint val="33725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5400000" scaled="1"/>
                </a:gradFill>
                <a:latin typeface="方正胖娃简体"/>
                <a:ea typeface="宋体" panose="02010600030101010101" pitchFamily="2" charset="-122"/>
              </a:rPr>
              <a:t>多源数据感知</a:t>
            </a:r>
            <a:r>
              <a:rPr lang="zh-CN" altLang="en-US" sz="3600" kern="10" dirty="0" smtClean="0"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00">
                        <a:gamma/>
                        <a:tint val="33725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5400000" scaled="1"/>
                </a:gradFill>
                <a:latin typeface="方正胖娃简体"/>
                <a:ea typeface="宋体" panose="02010600030101010101" pitchFamily="2" charset="-122"/>
              </a:rPr>
              <a:t>下的</a:t>
            </a:r>
            <a:endParaRPr lang="en-US" altLang="zh-CN" sz="3600" kern="10" dirty="0">
              <a:ln w="25400">
                <a:solidFill>
                  <a:srgbClr val="000000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FF00">
                      <a:gamma/>
                      <a:tint val="33725"/>
                      <a:invGamma/>
                    </a:srgbClr>
                  </a:gs>
                  <a:gs pos="100000">
                    <a:srgbClr val="FFFF00"/>
                  </a:gs>
                </a:gsLst>
                <a:lin ang="5400000" scaled="1"/>
              </a:gradFill>
              <a:latin typeface="方正胖娃简体"/>
              <a:ea typeface="宋体" panose="0201060003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kern="10" dirty="0"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00">
                        <a:gamma/>
                        <a:tint val="33725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5400000" scaled="1"/>
                </a:gradFill>
                <a:latin typeface="方正胖娃简体"/>
                <a:ea typeface="宋体" panose="02010600030101010101" pitchFamily="2" charset="-122"/>
              </a:rPr>
              <a:t>老幼监护系统</a:t>
            </a:r>
          </a:p>
        </p:txBody>
      </p:sp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56"/>
          <a:stretch>
            <a:fillRect/>
          </a:stretch>
        </p:blipFill>
        <p:spPr bwMode="auto">
          <a:xfrm>
            <a:off x="9336088" y="5516564"/>
            <a:ext cx="10922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9" name="WordArt 15"/>
          <p:cNvSpPr>
            <a:spLocks noChangeArrowheads="1" noChangeShapeType="1" noTextEdit="1"/>
          </p:cNvSpPr>
          <p:nvPr/>
        </p:nvSpPr>
        <p:spPr bwMode="auto">
          <a:xfrm>
            <a:off x="2909888" y="4319589"/>
            <a:ext cx="6972300" cy="14382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0" dirty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399FF"/>
                    </a:gs>
                    <a:gs pos="100000">
                      <a:srgbClr val="3399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参赛队员：张路、谈冬冬、陆仪  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0" dirty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399FF"/>
                    </a:gs>
                    <a:gs pos="100000">
                      <a:srgbClr val="3399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指导教师：沙  超              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0" dirty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399FF"/>
                    </a:gs>
                    <a:gs pos="100000">
                      <a:srgbClr val="3399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学    校：南京邮电大学          </a:t>
            </a:r>
          </a:p>
        </p:txBody>
      </p:sp>
      <p:sp>
        <p:nvSpPr>
          <p:cNvPr id="6161" name="WordArt 17"/>
          <p:cNvSpPr>
            <a:spLocks noChangeArrowheads="1" noChangeShapeType="1" noTextEdit="1"/>
          </p:cNvSpPr>
          <p:nvPr/>
        </p:nvSpPr>
        <p:spPr bwMode="auto">
          <a:xfrm>
            <a:off x="2773363" y="188913"/>
            <a:ext cx="6635750" cy="360362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506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sp>
        <p:nvSpPr>
          <p:cNvPr id="6162" name="WordArt 18"/>
          <p:cNvSpPr>
            <a:spLocks noChangeArrowheads="1" noChangeShapeType="1" noTextEdit="1"/>
          </p:cNvSpPr>
          <p:nvPr/>
        </p:nvSpPr>
        <p:spPr bwMode="auto">
          <a:xfrm>
            <a:off x="5016501" y="6053138"/>
            <a:ext cx="2016125" cy="40005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kern="10" dirty="0"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方正胖娃简体"/>
                <a:ea typeface="宋体" panose="02010600030101010101" pitchFamily="2" charset="-122"/>
              </a:rPr>
              <a:t>2017.12</a:t>
            </a:r>
            <a:endParaRPr lang="zh-CN" altLang="en-US" sz="3600" b="1" kern="10" dirty="0">
              <a:ln w="19050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方正胖娃简体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7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3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、行踪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轨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迹监测子系统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图片 29" descr="clip_image0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04498"/>
            <a:ext cx="6093668" cy="246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18" y="2196273"/>
            <a:ext cx="5857220" cy="3294687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3408767" y="1005906"/>
            <a:ext cx="8670171" cy="961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该子系统能够实时监测老人的室内行踪轨迹。采用室内定位技术实时定位老人位置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室内定位方案采用基于</a:t>
            </a:r>
            <a:r>
              <a:rPr lang="en-US" altLang="zh-CN" dirty="0"/>
              <a:t>ZigBee</a:t>
            </a:r>
            <a:r>
              <a:rPr lang="zh-CN" altLang="zh-CN" dirty="0"/>
              <a:t>的</a:t>
            </a:r>
            <a:r>
              <a:rPr lang="en-US" altLang="zh-CN" dirty="0"/>
              <a:t>RSSI</a:t>
            </a:r>
            <a:r>
              <a:rPr lang="zh-CN" altLang="zh-CN" dirty="0"/>
              <a:t>数据的加权质心定位算</a:t>
            </a:r>
            <a:r>
              <a:rPr lang="zh-CN" altLang="zh-CN" dirty="0" smtClean="0"/>
              <a:t>法</a:t>
            </a:r>
            <a:r>
              <a:rPr lang="zh-CN" altLang="en-US" dirty="0"/>
              <a:t>，</a:t>
            </a:r>
            <a:r>
              <a:rPr lang="zh-CN" altLang="en-US" dirty="0" smtClean="0"/>
              <a:t>并配合室内地图建模</a:t>
            </a:r>
            <a:r>
              <a:rPr lang="zh-CN" altLang="zh-CN" dirty="0" smtClean="0"/>
              <a:t>。</a:t>
            </a:r>
            <a:endParaRPr lang="en-US" altLang="zh-CN" dirty="0"/>
          </a:p>
          <a:p>
            <a:r>
              <a:rPr lang="zh-CN" altLang="zh-CN" u="wavyHeavy" dirty="0"/>
              <a:t>当老人走到危险位置的时候，能够发出报警</a:t>
            </a:r>
            <a:r>
              <a:rPr lang="zh-CN" altLang="en-US" u="wavyHeavy" dirty="0"/>
              <a:t>。</a:t>
            </a:r>
            <a:endParaRPr lang="en-US" altLang="zh-CN" u="wavyHeavy" dirty="0"/>
          </a:p>
        </p:txBody>
      </p:sp>
      <p:sp>
        <p:nvSpPr>
          <p:cNvPr id="2" name="椭圆 1"/>
          <p:cNvSpPr/>
          <p:nvPr/>
        </p:nvSpPr>
        <p:spPr>
          <a:xfrm>
            <a:off x="11046691" y="2821765"/>
            <a:ext cx="794327" cy="77574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0918640" y="2410691"/>
            <a:ext cx="322015" cy="41107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10252363" y="2087298"/>
            <a:ext cx="1145309" cy="2864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锚节点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163715" y="5244412"/>
            <a:ext cx="1670711" cy="411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子系统架构图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8439824" y="5514352"/>
            <a:ext cx="1670711" cy="411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室内实地测试</a:t>
            </a:r>
          </a:p>
        </p:txBody>
      </p:sp>
      <p:sp>
        <p:nvSpPr>
          <p:cNvPr id="23" name="椭圆 22"/>
          <p:cNvSpPr/>
          <p:nvPr/>
        </p:nvSpPr>
        <p:spPr>
          <a:xfrm>
            <a:off x="8609089" y="3313753"/>
            <a:ext cx="812001" cy="3636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9329808" y="3655507"/>
            <a:ext cx="1144228" cy="71181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10418618" y="4390532"/>
            <a:ext cx="1365724" cy="2631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待定位节点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59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415507" cy="1043709"/>
            <a:chOff x="232211" y="0"/>
            <a:chExt cx="2607223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8764" y="267998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4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、硬件节点开发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7" y="1992242"/>
            <a:ext cx="4831545" cy="371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9379"/>
            <a:ext cx="5106296" cy="382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圆角矩形 16"/>
          <p:cNvSpPr/>
          <p:nvPr/>
        </p:nvSpPr>
        <p:spPr>
          <a:xfrm>
            <a:off x="3600238" y="979344"/>
            <a:ext cx="5405218" cy="794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本项目基于</a:t>
            </a:r>
            <a:r>
              <a:rPr lang="en-US" altLang="zh-CN"/>
              <a:t>CC2530</a:t>
            </a:r>
            <a:r>
              <a:rPr lang="zh-CN" altLang="en-US"/>
              <a:t>芯片开发了多种类型传感器节点</a:t>
            </a:r>
            <a:endParaRPr lang="en-US" altLang="zh-CN"/>
          </a:p>
          <a:p>
            <a:r>
              <a:rPr lang="zh-CN" altLang="en-US"/>
              <a:t>节点之间的通信协议为</a:t>
            </a:r>
            <a:r>
              <a:rPr lang="en-US" altLang="zh-CN"/>
              <a:t>ZigBee</a:t>
            </a:r>
            <a:r>
              <a:rPr lang="zh-CN" altLang="en-US"/>
              <a:t>与</a:t>
            </a:r>
            <a:r>
              <a:rPr lang="en-US" altLang="zh-CN"/>
              <a:t>WiFi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278152" y="5734053"/>
            <a:ext cx="4392253" cy="5828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加速度传感器腰带，佩戴在老人的腰上</a:t>
            </a:r>
            <a:endParaRPr lang="en-US" altLang="zh-CN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实时采集加速度信息，用于老人跌倒检测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447186" y="5734052"/>
            <a:ext cx="4424014" cy="5828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用于检测家中环境是否舒适安全。</a:t>
            </a:r>
          </a:p>
          <a:p>
            <a:pPr algn="ctr"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其中的人体红外传感器用于门窗安全检测</a:t>
            </a:r>
          </a:p>
        </p:txBody>
      </p:sp>
    </p:spTree>
    <p:extLst>
      <p:ext uri="{BB962C8B-B14F-4D97-AF65-F5344CB8AC3E}">
        <p14:creationId xmlns:p14="http://schemas.microsoft.com/office/powerpoint/2010/main" val="34660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4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、硬件节点开发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2469575"/>
            <a:ext cx="5019675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接箭头连接符 15"/>
          <p:cNvCxnSpPr/>
          <p:nvPr/>
        </p:nvCxnSpPr>
        <p:spPr bwMode="auto">
          <a:xfrm flipV="1">
            <a:off x="642454" y="4234876"/>
            <a:ext cx="271947" cy="1224756"/>
          </a:xfrm>
          <a:prstGeom prst="straightConnector1">
            <a:avLst/>
          </a:prstGeom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7" idx="0"/>
          </p:cNvCxnSpPr>
          <p:nvPr/>
        </p:nvCxnSpPr>
        <p:spPr bwMode="auto">
          <a:xfrm flipH="1" flipV="1">
            <a:off x="3290890" y="4163439"/>
            <a:ext cx="746343" cy="1780284"/>
          </a:xfrm>
          <a:prstGeom prst="straightConnector1">
            <a:avLst/>
          </a:prstGeom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28" y="1187885"/>
            <a:ext cx="4115320" cy="37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1341654" y="2008006"/>
            <a:ext cx="2456872" cy="4505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室内定位所需传感器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977044" y="5024040"/>
            <a:ext cx="4338777" cy="121739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无线视频传感节点</a:t>
            </a:r>
            <a:endParaRPr lang="en-US" altLang="zh-CN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dirty="0">
                <a:latin typeface="Arial" panose="020B0604020202020204" pitchFamily="34" charset="0"/>
              </a:rPr>
              <a:t>JS9331</a:t>
            </a:r>
            <a:r>
              <a:rPr lang="zh-CN" altLang="en-US" dirty="0">
                <a:latin typeface="Arial" panose="020B0604020202020204" pitchFamily="34" charset="0"/>
              </a:rPr>
              <a:t>开发板，搭载</a:t>
            </a:r>
            <a:r>
              <a:rPr lang="en-US" altLang="zh-CN" dirty="0">
                <a:latin typeface="Arial" panose="020B0604020202020204" pitchFamily="34" charset="0"/>
              </a:rPr>
              <a:t>UVC</a:t>
            </a:r>
            <a:r>
              <a:rPr lang="zh-CN" altLang="en-US" dirty="0">
                <a:latin typeface="Arial" panose="020B0604020202020204" pitchFamily="34" charset="0"/>
              </a:rPr>
              <a:t>协议摄像头</a:t>
            </a:r>
            <a:endParaRPr lang="en-US" altLang="zh-CN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通过</a:t>
            </a:r>
            <a:r>
              <a:rPr lang="en-US" altLang="zh-CN" dirty="0">
                <a:latin typeface="Arial" panose="020B0604020202020204" pitchFamily="34" charset="0"/>
              </a:rPr>
              <a:t>WiFi</a:t>
            </a:r>
            <a:r>
              <a:rPr lang="zh-CN" altLang="en-US" dirty="0">
                <a:latin typeface="Arial" panose="020B0604020202020204" pitchFamily="34" charset="0"/>
              </a:rPr>
              <a:t>将视频流传输到本地</a:t>
            </a:r>
            <a:r>
              <a:rPr lang="en-US" altLang="zh-CN" dirty="0">
                <a:latin typeface="Arial" panose="020B0604020202020204" pitchFamily="34" charset="0"/>
              </a:rPr>
              <a:t>PC</a:t>
            </a:r>
          </a:p>
          <a:p>
            <a:pPr algn="ctr"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实现实时视频监控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4288" y="5459632"/>
            <a:ext cx="2912270" cy="448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</a:rPr>
              <a:t>待定位节点</a:t>
            </a:r>
            <a:r>
              <a:rPr lang="en-US" altLang="zh-CN">
                <a:latin typeface="Arial" panose="020B0604020202020204" pitchFamily="34" charset="0"/>
              </a:rPr>
              <a:t>(</a:t>
            </a:r>
            <a:r>
              <a:rPr lang="zh-CN" altLang="en-US">
                <a:latin typeface="Arial" panose="020B0604020202020204" pitchFamily="34" charset="0"/>
              </a:rPr>
              <a:t>安装在帽子上</a:t>
            </a:r>
            <a:r>
              <a:rPr lang="en-US" altLang="zh-CN">
                <a:latin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904860" y="5943723"/>
            <a:ext cx="4264745" cy="4409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</a:rPr>
              <a:t>四个信标节点，安装在房间内四个角落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5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PC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端开发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4977"/>
            <a:ext cx="53752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3956140"/>
            <a:ext cx="4918072" cy="238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>
          <a:xfrm>
            <a:off x="3379970" y="948175"/>
            <a:ext cx="8761230" cy="1062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本地</a:t>
            </a:r>
            <a:r>
              <a:rPr lang="en-US" altLang="zh-CN" dirty="0">
                <a:latin typeface="Arial" panose="020B0604020202020204" pitchFamily="34" charset="0"/>
              </a:rPr>
              <a:t>PC</a:t>
            </a:r>
            <a:r>
              <a:rPr lang="zh-CN" altLang="en-US" dirty="0">
                <a:latin typeface="Arial" panose="020B0604020202020204" pitchFamily="34" charset="0"/>
              </a:rPr>
              <a:t>端采用</a:t>
            </a:r>
            <a:r>
              <a:rPr lang="en-US" altLang="zh-CN" dirty="0">
                <a:latin typeface="Arial" panose="020B0604020202020204" pitchFamily="34" charset="0"/>
              </a:rPr>
              <a:t>C#</a:t>
            </a:r>
            <a:r>
              <a:rPr lang="zh-CN" altLang="en-US" dirty="0">
                <a:latin typeface="Arial" panose="020B0604020202020204" pitchFamily="34" charset="0"/>
              </a:rPr>
              <a:t>开发，通过串口与协调器通信，协调器与各节点通信，通过互联网</a:t>
            </a:r>
            <a:r>
              <a:rPr lang="zh-CN" altLang="en-US" dirty="0" smtClean="0">
                <a:latin typeface="Arial" panose="020B0604020202020204" pitchFamily="34" charset="0"/>
              </a:rPr>
              <a:t>与阿</a:t>
            </a:r>
            <a:r>
              <a:rPr lang="zh-CN" altLang="en-US" dirty="0">
                <a:latin typeface="Arial" panose="020B0604020202020204" pitchFamily="34" charset="0"/>
              </a:rPr>
              <a:t>里云服务器通信，完成实时数据上传，网页端和手机端从阿里云服务器实时获取数据。本地服务器基于阿里云</a:t>
            </a:r>
            <a:r>
              <a:rPr lang="en-US" altLang="zh-CN" dirty="0">
                <a:latin typeface="Arial" panose="020B0604020202020204" pitchFamily="34" charset="0"/>
              </a:rPr>
              <a:t>API</a:t>
            </a:r>
            <a:r>
              <a:rPr lang="zh-CN" altLang="en-US" dirty="0">
                <a:latin typeface="Arial" panose="020B0604020202020204" pitchFamily="34" charset="0"/>
              </a:rPr>
              <a:t>开发了短信通知服务。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1533552" y="2188070"/>
            <a:ext cx="501093" cy="19450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>
                <a:latin typeface="Arial" panose="020B0604020202020204" pitchFamily="34" charset="0"/>
              </a:rPr>
              <a:t>整体系统架构图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1471275" y="4599084"/>
            <a:ext cx="501093" cy="14586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用户登录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929955" y="5870917"/>
            <a:ext cx="4091709" cy="3989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Windows</a:t>
            </a:r>
            <a:r>
              <a:rPr lang="zh-CN" altLang="en-US" dirty="0" smtClean="0"/>
              <a:t>端主界面</a:t>
            </a:r>
            <a:endParaRPr lang="zh-CN" altLang="en-US" dirty="0"/>
          </a:p>
        </p:txBody>
      </p:sp>
      <p:pic>
        <p:nvPicPr>
          <p:cNvPr id="24" name="图片 23"/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2116757"/>
            <a:ext cx="6096000" cy="37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5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PC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端开发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002"/>
            <a:ext cx="5943600" cy="392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09" y="1919031"/>
            <a:ext cx="6119191" cy="36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圆角矩形 11"/>
          <p:cNvSpPr/>
          <p:nvPr/>
        </p:nvSpPr>
        <p:spPr>
          <a:xfrm>
            <a:off x="1680140" y="5946302"/>
            <a:ext cx="1866532" cy="3693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/>
              <a:t>跌倒检测子页面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8429197" y="5714583"/>
            <a:ext cx="2120006" cy="3693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水电气安全子页面</a:t>
            </a:r>
          </a:p>
        </p:txBody>
      </p:sp>
    </p:spTree>
    <p:extLst>
      <p:ext uri="{BB962C8B-B14F-4D97-AF65-F5344CB8AC3E}">
        <p14:creationId xmlns:p14="http://schemas.microsoft.com/office/powerpoint/2010/main" val="148313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5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PC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端开发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14" y="838848"/>
            <a:ext cx="4744654" cy="284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73" y="907344"/>
            <a:ext cx="4749927" cy="28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14" y="3929928"/>
            <a:ext cx="5001291" cy="26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104"/>
            <a:ext cx="2531953" cy="300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/>
          <p:cNvPicPr/>
          <p:nvPr/>
        </p:nvPicPr>
        <p:blipFill>
          <a:blip r:embed="rId6"/>
          <a:stretch>
            <a:fillRect/>
          </a:stretch>
        </p:blipFill>
        <p:spPr>
          <a:xfrm>
            <a:off x="7602005" y="4113438"/>
            <a:ext cx="4589995" cy="2109281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-2" y="5306157"/>
            <a:ext cx="2657931" cy="3379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/>
              <a:t>手机端连接与短信发送设置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4164933" y="6556537"/>
            <a:ext cx="1228217" cy="3379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/>
              <a:t>用户设置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9215275" y="6297727"/>
            <a:ext cx="1363455" cy="3379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/>
              <a:t>新用户注册</a:t>
            </a:r>
            <a:endParaRPr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9297857" y="3729012"/>
            <a:ext cx="1182747" cy="3379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/>
              <a:t>历史记录</a:t>
            </a:r>
            <a:endParaRPr lang="zh-CN" altLang="en-US" dirty="0"/>
          </a:p>
        </p:txBody>
      </p:sp>
      <p:sp>
        <p:nvSpPr>
          <p:cNvPr id="27" name="圆角矩形 26"/>
          <p:cNvSpPr/>
          <p:nvPr/>
        </p:nvSpPr>
        <p:spPr>
          <a:xfrm>
            <a:off x="3759420" y="3668018"/>
            <a:ext cx="2069384" cy="3379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/>
              <a:t>行踪轨迹监测子页面</a:t>
            </a:r>
          </a:p>
        </p:txBody>
      </p:sp>
    </p:spTree>
    <p:extLst>
      <p:ext uri="{BB962C8B-B14F-4D97-AF65-F5344CB8AC3E}">
        <p14:creationId xmlns:p14="http://schemas.microsoft.com/office/powerpoint/2010/main" val="28707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6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安卓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端开发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73" y="1879492"/>
            <a:ext cx="2489277" cy="445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799" y="1887875"/>
            <a:ext cx="2527887" cy="445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700" y="1887875"/>
            <a:ext cx="2522309" cy="445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35" y="1887875"/>
            <a:ext cx="2499208" cy="445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3255279" y="924424"/>
            <a:ext cx="8936721" cy="905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zh-CN" dirty="0">
                <a:latin typeface="Arial" panose="020B0604020202020204" pitchFamily="34" charset="0"/>
              </a:rPr>
              <a:t>安卓端通过</a:t>
            </a:r>
            <a:r>
              <a:rPr lang="en-US" altLang="zh-CN" dirty="0">
                <a:latin typeface="Arial" panose="020B0604020202020204" pitchFamily="34" charset="0"/>
              </a:rPr>
              <a:t>Android studio</a:t>
            </a:r>
            <a:r>
              <a:rPr lang="zh-CN" altLang="zh-CN" dirty="0">
                <a:latin typeface="Arial" panose="020B0604020202020204" pitchFamily="34" charset="0"/>
              </a:rPr>
              <a:t>开发完成，通过阿里云数据库实时获取家中的各项参数，</a:t>
            </a:r>
            <a:endParaRPr lang="en-US" altLang="zh-CN" dirty="0"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zh-CN" dirty="0">
                <a:latin typeface="Arial" panose="020B0604020202020204" pitchFamily="34" charset="0"/>
              </a:rPr>
              <a:t>并在危险的时候实时提醒用户查看。</a:t>
            </a:r>
            <a:r>
              <a:rPr lang="zh-CN" altLang="en-US" dirty="0">
                <a:latin typeface="Arial" panose="020B0604020202020204" pitchFamily="34" charset="0"/>
              </a:rPr>
              <a:t>同时，可以查看家中的实时视频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建议连接</a:t>
            </a:r>
            <a:r>
              <a:rPr lang="en-US" altLang="zh-CN" dirty="0">
                <a:latin typeface="Arial" panose="020B0604020202020204" pitchFamily="34" charset="0"/>
              </a:rPr>
              <a:t>4G</a:t>
            </a:r>
            <a:r>
              <a:rPr lang="zh-CN" altLang="en-US" dirty="0">
                <a:latin typeface="Arial" panose="020B0604020202020204" pitchFamily="34" charset="0"/>
              </a:rPr>
              <a:t>网络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7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、网页端开发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6" y="2006809"/>
            <a:ext cx="5598924" cy="43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747" y="1966147"/>
            <a:ext cx="5799077" cy="43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3329170" y="923037"/>
            <a:ext cx="8831719" cy="1003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zh-CN" dirty="0">
                <a:latin typeface="Arial" panose="020B0604020202020204" pitchFamily="34" charset="0"/>
              </a:rPr>
              <a:t>网页端采用</a:t>
            </a:r>
            <a:r>
              <a:rPr lang="en-US" altLang="zh-CN" dirty="0">
                <a:latin typeface="Arial" panose="020B0604020202020204" pitchFamily="34" charset="0"/>
              </a:rPr>
              <a:t>JavaScript</a:t>
            </a:r>
            <a:r>
              <a:rPr lang="zh-CN" altLang="zh-CN" dirty="0">
                <a:latin typeface="Arial" panose="020B0604020202020204" pitchFamily="34" charset="0"/>
              </a:rPr>
              <a:t>开发完成，并注册了域名（</a:t>
            </a:r>
            <a:r>
              <a:rPr lang="en-US" altLang="zh-CN" dirty="0">
                <a:latin typeface="Arial" panose="020B0604020202020204" pitchFamily="34" charset="0"/>
              </a:rPr>
              <a:t>njupt.xyz</a:t>
            </a:r>
            <a:r>
              <a:rPr lang="zh-CN" altLang="zh-CN" dirty="0">
                <a:latin typeface="Arial" panose="020B0604020202020204" pitchFamily="34" charset="0"/>
              </a:rPr>
              <a:t>），成功在</a:t>
            </a:r>
            <a:r>
              <a:rPr lang="zh-CN" altLang="en-US" dirty="0">
                <a:latin typeface="Arial" panose="020B0604020202020204" pitchFamily="34" charset="0"/>
              </a:rPr>
              <a:t>工信部</a:t>
            </a:r>
            <a:r>
              <a:rPr lang="zh-CN" altLang="zh-CN" dirty="0">
                <a:latin typeface="Arial" panose="020B0604020202020204" pitchFamily="34" charset="0"/>
              </a:rPr>
              <a:t>完成了</a:t>
            </a:r>
            <a:r>
              <a:rPr lang="en-US" altLang="zh-CN" dirty="0">
                <a:latin typeface="Arial" panose="020B0604020202020204" pitchFamily="34" charset="0"/>
              </a:rPr>
              <a:t>ICP</a:t>
            </a:r>
            <a:r>
              <a:rPr lang="zh-CN" altLang="zh-CN" dirty="0">
                <a:latin typeface="Arial" panose="020B0604020202020204" pitchFamily="34" charset="0"/>
              </a:rPr>
              <a:t>备案，网站提供了各个版本软件（安卓端、本地服务器、远程</a:t>
            </a:r>
            <a:r>
              <a:rPr lang="en-US" altLang="zh-CN" dirty="0">
                <a:latin typeface="Arial" panose="020B0604020202020204" pitchFamily="34" charset="0"/>
              </a:rPr>
              <a:t>PC</a:t>
            </a:r>
            <a:r>
              <a:rPr lang="zh-CN" altLang="zh-CN" dirty="0">
                <a:latin typeface="Arial" panose="020B0604020202020204" pitchFamily="34" charset="0"/>
              </a:rPr>
              <a:t>端）的下载链接</a:t>
            </a:r>
            <a:r>
              <a:rPr lang="zh-CN" altLang="zh-CN" dirty="0" smtClean="0">
                <a:latin typeface="Arial" panose="020B0604020202020204" pitchFamily="34" charset="0"/>
              </a:rPr>
              <a:t>。</a:t>
            </a:r>
            <a:r>
              <a:rPr lang="zh-CN" altLang="en-US" dirty="0" smtClean="0">
                <a:latin typeface="Arial" panose="020B0604020202020204" pitchFamily="34" charset="0"/>
              </a:rPr>
              <a:t>只要登录与</a:t>
            </a:r>
            <a:r>
              <a:rPr lang="en-US" altLang="zh-CN" dirty="0" smtClean="0">
                <a:latin typeface="Arial" panose="020B0604020202020204" pitchFamily="34" charset="0"/>
              </a:rPr>
              <a:t>PC</a:t>
            </a:r>
            <a:r>
              <a:rPr lang="zh-CN" altLang="en-US" dirty="0" smtClean="0">
                <a:latin typeface="Arial" panose="020B0604020202020204" pitchFamily="34" charset="0"/>
              </a:rPr>
              <a:t>端相同的账号，即可实</a:t>
            </a:r>
            <a:r>
              <a:rPr lang="zh-CN" altLang="en-US" dirty="0">
                <a:latin typeface="Arial" panose="020B0604020202020204" pitchFamily="34" charset="0"/>
              </a:rPr>
              <a:t>时查看家中各项数据。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3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8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、短信通知功能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02" y="1651362"/>
            <a:ext cx="2697061" cy="48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36" y="1609657"/>
            <a:ext cx="2731230" cy="486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3329170" y="923635"/>
            <a:ext cx="8862831" cy="686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zh-CN">
                <a:latin typeface="Arial" panose="020B0604020202020204" pitchFamily="34" charset="0"/>
              </a:rPr>
              <a:t>短信通知采用阿里云的短信通知服务，基于阿里云的开放</a:t>
            </a:r>
            <a:r>
              <a:rPr lang="en-US" altLang="zh-CN">
                <a:latin typeface="Arial" panose="020B0604020202020204" pitchFamily="34" charset="0"/>
              </a:rPr>
              <a:t>API</a:t>
            </a:r>
            <a:r>
              <a:rPr lang="zh-CN" altLang="zh-CN">
                <a:latin typeface="Arial" panose="020B0604020202020204" pitchFamily="34" charset="0"/>
              </a:rPr>
              <a:t>开发。短信通知的功能嵌入在了本地</a:t>
            </a:r>
            <a:r>
              <a:rPr lang="en-US" altLang="zh-CN">
                <a:latin typeface="Arial" panose="020B0604020202020204" pitchFamily="34" charset="0"/>
              </a:rPr>
              <a:t>PC</a:t>
            </a:r>
            <a:r>
              <a:rPr lang="zh-CN" altLang="zh-CN">
                <a:latin typeface="Arial" panose="020B0604020202020204" pitchFamily="34" charset="0"/>
              </a:rPr>
              <a:t>端，一旦</a:t>
            </a:r>
            <a:r>
              <a:rPr lang="en-US" altLang="zh-CN">
                <a:latin typeface="Arial" panose="020B0604020202020204" pitchFamily="34" charset="0"/>
              </a:rPr>
              <a:t>PC</a:t>
            </a:r>
            <a:r>
              <a:rPr lang="zh-CN" altLang="zh-CN">
                <a:latin typeface="Arial" panose="020B0604020202020204" pitchFamily="34" charset="0"/>
              </a:rPr>
              <a:t>端报警，即可自动发送短信通知到注册时填入的手机号中。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gradFill flip="none" rotWithShape="1">
            <a:gsLst>
              <a:gs pos="86000">
                <a:srgbClr val="0070C0"/>
              </a:gs>
              <a:gs pos="38000">
                <a:srgbClr val="02A4FF"/>
              </a:gs>
              <a:gs pos="100000">
                <a:srgbClr val="0070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6691" y="887144"/>
            <a:ext cx="892552" cy="52130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多源数据感知下的老幼监护系统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36386" y="6294797"/>
            <a:ext cx="7118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</a:t>
            </a:r>
            <a:r>
              <a:rPr lang="zh-CN" altLang="en-US" sz="2400" b="1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新应</a:t>
            </a:r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用大</a:t>
            </a:r>
            <a:r>
              <a:rPr lang="zh-CN" altLang="en-US" sz="2400" b="1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赛创</a:t>
            </a:r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意赛作品</a:t>
            </a:r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741102637"/>
              </p:ext>
            </p:extLst>
          </p:nvPr>
        </p:nvGraphicFramePr>
        <p:xfrm>
          <a:off x="3934691" y="489526"/>
          <a:ext cx="7490691" cy="4996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7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gradFill flip="none" rotWithShape="1">
            <a:gsLst>
              <a:gs pos="86000">
                <a:srgbClr val="0070C0"/>
              </a:gs>
              <a:gs pos="38000">
                <a:srgbClr val="02A4FF"/>
              </a:gs>
              <a:gs pos="100000">
                <a:srgbClr val="0070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6691" y="887144"/>
            <a:ext cx="892552" cy="52130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多源数据感知下的老幼监护系统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36386" y="6294797"/>
            <a:ext cx="7118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</a:t>
            </a:r>
            <a:r>
              <a:rPr lang="zh-CN" altLang="en-US" sz="2400" b="1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新应</a:t>
            </a:r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用大</a:t>
            </a:r>
            <a:r>
              <a:rPr lang="zh-CN" altLang="en-US" sz="2400" b="1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赛创</a:t>
            </a:r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意赛作品</a:t>
            </a:r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8756921"/>
              </p:ext>
            </p:extLst>
          </p:nvPr>
        </p:nvGraphicFramePr>
        <p:xfrm>
          <a:off x="3934691" y="489526"/>
          <a:ext cx="7490691" cy="4996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645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5476353" cy="1086035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36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、无线传感器网络节点的硬件实现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812" y="1910297"/>
            <a:ext cx="2969152" cy="26518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92" y="2464754"/>
            <a:ext cx="2474004" cy="171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右箭头 37"/>
          <p:cNvSpPr/>
          <p:nvPr/>
        </p:nvSpPr>
        <p:spPr>
          <a:xfrm>
            <a:off x="8453079" y="3091493"/>
            <a:ext cx="1057313" cy="466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5551812" y="1123394"/>
            <a:ext cx="6122952" cy="550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CC2530</a:t>
            </a:r>
            <a:r>
              <a:rPr lang="zh-CN" altLang="en-US" dirty="0" smtClean="0"/>
              <a:t>芯片具有低功耗，自组网，低成本等</a:t>
            </a:r>
            <a:r>
              <a:rPr lang="zh-CN" altLang="en-US" dirty="0"/>
              <a:t>优点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0" name="圆角矩形 39"/>
          <p:cNvSpPr/>
          <p:nvPr/>
        </p:nvSpPr>
        <p:spPr>
          <a:xfrm>
            <a:off x="6206836" y="4601865"/>
            <a:ext cx="1810328" cy="413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CC2530</a:t>
            </a:r>
            <a:r>
              <a:rPr lang="zh-CN" altLang="en-US" dirty="0" smtClean="0"/>
              <a:t>芯片图</a:t>
            </a:r>
            <a:endParaRPr lang="zh-CN" altLang="en-US" dirty="0"/>
          </a:p>
        </p:txBody>
      </p:sp>
      <p:sp>
        <p:nvSpPr>
          <p:cNvPr id="41" name="圆角矩形 40"/>
          <p:cNvSpPr/>
          <p:nvPr/>
        </p:nvSpPr>
        <p:spPr>
          <a:xfrm>
            <a:off x="9510392" y="4390785"/>
            <a:ext cx="1810328" cy="413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CC2530</a:t>
            </a:r>
            <a:r>
              <a:rPr lang="zh-CN" altLang="en-US" dirty="0" smtClean="0"/>
              <a:t>核心板</a:t>
            </a:r>
            <a:endParaRPr lang="zh-CN" altLang="en-US" dirty="0"/>
          </a:p>
        </p:txBody>
      </p:sp>
      <p:pic>
        <p:nvPicPr>
          <p:cNvPr id="29774" name="图片 14" descr="wps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" y="2181852"/>
            <a:ext cx="5243550" cy="297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圆角矩形 41"/>
          <p:cNvSpPr/>
          <p:nvPr/>
        </p:nvSpPr>
        <p:spPr>
          <a:xfrm>
            <a:off x="338953" y="5341832"/>
            <a:ext cx="4516582" cy="464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基于无线传感器网络的受控型节</a:t>
            </a:r>
            <a:r>
              <a:rPr lang="zh-CN" altLang="zh-CN" dirty="0" smtClean="0"/>
              <a:t>点</a:t>
            </a:r>
            <a:r>
              <a:rPr lang="zh-CN" altLang="en-US" dirty="0" smtClean="0"/>
              <a:t>示意图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5837382" y="5131575"/>
            <a:ext cx="5911272" cy="11741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600" dirty="0"/>
              <a:t>本系统选用</a:t>
            </a:r>
            <a:r>
              <a:rPr lang="en-US" altLang="zh-CN" sz="1600" dirty="0"/>
              <a:t>CC2530</a:t>
            </a:r>
            <a:r>
              <a:rPr lang="zh-CN" altLang="zh-CN" sz="1600" dirty="0"/>
              <a:t>模块作为主芯片，辅以相应的外围电路设计传感器节点</a:t>
            </a:r>
            <a:r>
              <a:rPr lang="zh-CN" altLang="zh-CN" sz="1600" dirty="0" smtClean="0"/>
              <a:t>。</a:t>
            </a:r>
            <a:r>
              <a:rPr lang="en-US" altLang="zh-CN" sz="1600" dirty="0" smtClean="0"/>
              <a:t>CC2530</a:t>
            </a:r>
            <a:r>
              <a:rPr lang="zh-CN" altLang="zh-CN" sz="1600" dirty="0"/>
              <a:t>内部集成有增强型</a:t>
            </a:r>
            <a:r>
              <a:rPr lang="en-US" altLang="zh-CN" sz="1600" dirty="0"/>
              <a:t>8051 MCU</a:t>
            </a:r>
            <a:r>
              <a:rPr lang="zh-CN" altLang="zh-CN" sz="1600" dirty="0"/>
              <a:t>和</a:t>
            </a:r>
            <a:r>
              <a:rPr lang="en-US" altLang="zh-CN" sz="1600" dirty="0"/>
              <a:t>RF</a:t>
            </a:r>
            <a:r>
              <a:rPr lang="zh-CN" altLang="zh-CN" sz="1600" dirty="0"/>
              <a:t>收发器，同时具备处理控制和无线通信功能，其片上集成了</a:t>
            </a:r>
            <a:r>
              <a:rPr lang="en-US" altLang="zh-CN" sz="1600" dirty="0"/>
              <a:t>ADC</a:t>
            </a:r>
            <a:r>
              <a:rPr lang="zh-CN" altLang="zh-CN" sz="1600" dirty="0"/>
              <a:t>，对于模拟量输出的传感器，无需外接</a:t>
            </a:r>
            <a:r>
              <a:rPr lang="en-US" altLang="zh-CN" sz="1600" dirty="0"/>
              <a:t>ADC</a:t>
            </a:r>
            <a:r>
              <a:rPr lang="zh-CN" altLang="zh-CN" sz="1600" dirty="0"/>
              <a:t>，直接驱动片上</a:t>
            </a:r>
            <a:r>
              <a:rPr lang="en-US" altLang="zh-CN" sz="1600" dirty="0"/>
              <a:t>ADC</a:t>
            </a:r>
            <a:r>
              <a:rPr lang="zh-CN" altLang="zh-CN" sz="1600" dirty="0"/>
              <a:t>即可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706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2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、系统框架设计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1"/>
          <p:cNvSpPr/>
          <p:nvPr/>
        </p:nvSpPr>
        <p:spPr>
          <a:xfrm>
            <a:off x="5469084" y="5134620"/>
            <a:ext cx="2203449" cy="2672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系统数据走向图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2363616" y="2871712"/>
            <a:ext cx="1146099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加速度</a:t>
            </a:r>
            <a:r>
              <a:rPr lang="zh-CN" altLang="en-US" sz="1400" dirty="0" smtClean="0"/>
              <a:t>节点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2509405" y="3284721"/>
            <a:ext cx="997527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湿度</a:t>
            </a:r>
            <a:r>
              <a:rPr lang="zh-CN" altLang="en-US" sz="1400" dirty="0" smtClean="0"/>
              <a:t>节点</a:t>
            </a:r>
            <a:endParaRPr lang="zh-CN" altLang="en-US" sz="1400" dirty="0"/>
          </a:p>
        </p:txBody>
      </p:sp>
      <p:sp>
        <p:nvSpPr>
          <p:cNvPr id="15" name="圆角矩形 14"/>
          <p:cNvSpPr/>
          <p:nvPr/>
        </p:nvSpPr>
        <p:spPr>
          <a:xfrm>
            <a:off x="2509404" y="3705796"/>
            <a:ext cx="997528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烟雾</a:t>
            </a:r>
            <a:r>
              <a:rPr lang="zh-CN" altLang="en-US" sz="1400" dirty="0" smtClean="0"/>
              <a:t>节点</a:t>
            </a:r>
            <a:endParaRPr lang="zh-CN" altLang="en-US" sz="1400" dirty="0"/>
          </a:p>
        </p:txBody>
      </p:sp>
      <p:sp>
        <p:nvSpPr>
          <p:cNvPr id="16" name="椭圆 15"/>
          <p:cNvSpPr/>
          <p:nvPr/>
        </p:nvSpPr>
        <p:spPr>
          <a:xfrm>
            <a:off x="2895898" y="4096416"/>
            <a:ext cx="154187" cy="154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2895898" y="4306616"/>
            <a:ext cx="154187" cy="154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2895898" y="4510349"/>
            <a:ext cx="154187" cy="154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箭头连接符 18"/>
          <p:cNvCxnSpPr>
            <a:stCxn id="13" idx="3"/>
          </p:cNvCxnSpPr>
          <p:nvPr/>
        </p:nvCxnSpPr>
        <p:spPr>
          <a:xfrm>
            <a:off x="3509715" y="3033508"/>
            <a:ext cx="551936" cy="32629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516588" y="3437410"/>
            <a:ext cx="511624" cy="45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506932" y="3599305"/>
            <a:ext cx="521280" cy="24934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3511760" y="3712225"/>
            <a:ext cx="516452" cy="5408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4028212" y="3170367"/>
            <a:ext cx="744103" cy="620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汇聚节点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940037" y="252559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阿里</a:t>
            </a:r>
            <a:r>
              <a:rPr lang="zh-CN" altLang="en-US" sz="1400" dirty="0" smtClean="0">
                <a:solidFill>
                  <a:srgbClr val="0070C0"/>
                </a:solidFill>
              </a:rPr>
              <a:t>云</a:t>
            </a:r>
            <a:r>
              <a:rPr lang="en-US" altLang="zh-CN" sz="1400" dirty="0" smtClean="0">
                <a:solidFill>
                  <a:srgbClr val="0070C0"/>
                </a:solidFill>
              </a:rPr>
              <a:t>API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cxnSp>
        <p:nvCxnSpPr>
          <p:cNvPr id="25" name="直接箭头连接符 24"/>
          <p:cNvCxnSpPr>
            <a:stCxn id="23" idx="3"/>
            <a:endCxn id="26" idx="1"/>
          </p:cNvCxnSpPr>
          <p:nvPr/>
        </p:nvCxnSpPr>
        <p:spPr>
          <a:xfrm>
            <a:off x="4772315" y="3480643"/>
            <a:ext cx="823669" cy="443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595984" y="3189911"/>
            <a:ext cx="745416" cy="590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</a:t>
            </a:r>
            <a:r>
              <a:rPr lang="en-US" altLang="zh-CN" dirty="0" smtClean="0"/>
              <a:t>PC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905330" y="31829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串口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112149" y="3218443"/>
            <a:ext cx="953941" cy="526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阿里云服务器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6377804" y="322778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互联网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cxnSp>
        <p:nvCxnSpPr>
          <p:cNvPr id="30" name="直接箭头连接符 29"/>
          <p:cNvCxnSpPr>
            <a:stCxn id="26" idx="3"/>
            <a:endCxn id="28" idx="1"/>
          </p:cNvCxnSpPr>
          <p:nvPr/>
        </p:nvCxnSpPr>
        <p:spPr>
          <a:xfrm flipV="1">
            <a:off x="6341400" y="3481762"/>
            <a:ext cx="770749" cy="33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8076504" y="3062028"/>
            <a:ext cx="880088" cy="4464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8956592" y="2845833"/>
            <a:ext cx="1191287" cy="33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手机端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8956591" y="3424775"/>
            <a:ext cx="1191287" cy="33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网页</a:t>
            </a:r>
            <a:r>
              <a:rPr lang="zh-CN" altLang="en-US" sz="1600" dirty="0" smtClean="0"/>
              <a:t>端</a:t>
            </a:r>
            <a:endParaRPr lang="zh-CN" altLang="en-US" sz="1600" dirty="0"/>
          </a:p>
        </p:txBody>
      </p:sp>
      <p:sp>
        <p:nvSpPr>
          <p:cNvPr id="34" name="圆角矩形 33"/>
          <p:cNvSpPr/>
          <p:nvPr/>
        </p:nvSpPr>
        <p:spPr>
          <a:xfrm>
            <a:off x="8956591" y="4033771"/>
            <a:ext cx="1191287" cy="337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远</a:t>
            </a:r>
            <a:r>
              <a:rPr lang="zh-CN" altLang="en-US" sz="1600" dirty="0" smtClean="0"/>
              <a:t>程</a:t>
            </a:r>
            <a:r>
              <a:rPr lang="en-US" altLang="zh-CN" sz="1600" dirty="0" smtClean="0"/>
              <a:t>PC</a:t>
            </a:r>
            <a:r>
              <a:rPr lang="zh-CN" altLang="en-US" sz="1600" dirty="0" smtClean="0"/>
              <a:t>端</a:t>
            </a:r>
            <a:endParaRPr lang="zh-CN" altLang="en-US" sz="1600" dirty="0"/>
          </a:p>
        </p:txBody>
      </p:sp>
      <p:cxnSp>
        <p:nvCxnSpPr>
          <p:cNvPr id="35" name="直接箭头连接符 34"/>
          <p:cNvCxnSpPr>
            <a:endCxn id="33" idx="1"/>
          </p:cNvCxnSpPr>
          <p:nvPr/>
        </p:nvCxnSpPr>
        <p:spPr>
          <a:xfrm>
            <a:off x="8076504" y="3584326"/>
            <a:ext cx="880087" cy="902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4" idx="1"/>
          </p:cNvCxnSpPr>
          <p:nvPr/>
        </p:nvCxnSpPr>
        <p:spPr>
          <a:xfrm>
            <a:off x="8076504" y="3577999"/>
            <a:ext cx="880087" cy="62435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097332" y="294509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0070C0"/>
                </a:solidFill>
              </a:rPr>
              <a:t>4G</a:t>
            </a:r>
            <a:r>
              <a:rPr lang="zh-CN" altLang="en-US" sz="1400" dirty="0" smtClean="0">
                <a:solidFill>
                  <a:srgbClr val="0070C0"/>
                </a:solidFill>
              </a:rPr>
              <a:t>网络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341400" y="2034707"/>
            <a:ext cx="1127933" cy="394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阿里短信</a:t>
            </a:r>
            <a:endParaRPr lang="en-US" altLang="zh-CN" sz="1400" dirty="0" smtClean="0"/>
          </a:p>
          <a:p>
            <a:pPr algn="ctr"/>
            <a:r>
              <a:rPr lang="zh-CN" altLang="en-US" sz="1400" dirty="0"/>
              <a:t>发送</a:t>
            </a:r>
            <a:r>
              <a:rPr lang="zh-CN" altLang="en-US" sz="1400" dirty="0" smtClean="0"/>
              <a:t>服务器</a:t>
            </a:r>
            <a:endParaRPr lang="zh-CN" altLang="en-US" sz="1400" dirty="0"/>
          </a:p>
        </p:txBody>
      </p:sp>
      <p:cxnSp>
        <p:nvCxnSpPr>
          <p:cNvPr id="39" name="直接连接符 38"/>
          <p:cNvCxnSpPr>
            <a:stCxn id="26" idx="0"/>
          </p:cNvCxnSpPr>
          <p:nvPr/>
        </p:nvCxnSpPr>
        <p:spPr>
          <a:xfrm flipV="1">
            <a:off x="5968692" y="2247261"/>
            <a:ext cx="0" cy="94265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968692" y="2245270"/>
            <a:ext cx="372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606899" y="285913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0070C0"/>
                </a:solidFill>
              </a:rPr>
              <a:t>ZigBee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cxnSp>
        <p:nvCxnSpPr>
          <p:cNvPr id="42" name="直接箭头连接符 41"/>
          <p:cNvCxnSpPr>
            <a:stCxn id="38" idx="3"/>
          </p:cNvCxnSpPr>
          <p:nvPr/>
        </p:nvCxnSpPr>
        <p:spPr>
          <a:xfrm flipV="1">
            <a:off x="7469333" y="2231752"/>
            <a:ext cx="40640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7875734" y="2034707"/>
            <a:ext cx="944873" cy="394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电</a:t>
            </a:r>
            <a:r>
              <a:rPr lang="zh-CN" altLang="en-US" sz="1400" dirty="0" smtClean="0"/>
              <a:t>信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运</a:t>
            </a:r>
            <a:r>
              <a:rPr lang="zh-CN" altLang="en-US" sz="1400" dirty="0"/>
              <a:t>营商</a:t>
            </a:r>
          </a:p>
        </p:txBody>
      </p:sp>
      <p:cxnSp>
        <p:nvCxnSpPr>
          <p:cNvPr id="44" name="肘形连接符 43"/>
          <p:cNvCxnSpPr>
            <a:stCxn id="43" idx="3"/>
            <a:endCxn id="32" idx="0"/>
          </p:cNvCxnSpPr>
          <p:nvPr/>
        </p:nvCxnSpPr>
        <p:spPr>
          <a:xfrm>
            <a:off x="8820607" y="2231753"/>
            <a:ext cx="731629" cy="6140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9182549" y="198493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短信发送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509404" y="4719946"/>
            <a:ext cx="1007184" cy="469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室内待定位节点</a:t>
            </a:r>
            <a:endParaRPr lang="zh-CN" altLang="en-US" sz="1400" dirty="0"/>
          </a:p>
        </p:txBody>
      </p:sp>
      <p:sp>
        <p:nvSpPr>
          <p:cNvPr id="47" name="圆角矩形 46"/>
          <p:cNvSpPr/>
          <p:nvPr/>
        </p:nvSpPr>
        <p:spPr>
          <a:xfrm>
            <a:off x="886402" y="4090615"/>
            <a:ext cx="997528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锚</a:t>
            </a:r>
            <a:r>
              <a:rPr lang="zh-CN" altLang="en-US" sz="1400" dirty="0" smtClean="0"/>
              <a:t>节点</a:t>
            </a:r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sp>
        <p:nvSpPr>
          <p:cNvPr id="48" name="圆角矩形 47"/>
          <p:cNvSpPr/>
          <p:nvPr/>
        </p:nvSpPr>
        <p:spPr>
          <a:xfrm>
            <a:off x="886402" y="4547792"/>
            <a:ext cx="997528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锚</a:t>
            </a:r>
            <a:r>
              <a:rPr lang="zh-CN" altLang="en-US" sz="1400" dirty="0" smtClean="0"/>
              <a:t>节点</a:t>
            </a:r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49" name="椭圆 48"/>
          <p:cNvSpPr/>
          <p:nvPr/>
        </p:nvSpPr>
        <p:spPr>
          <a:xfrm>
            <a:off x="1256444" y="4911470"/>
            <a:ext cx="154187" cy="154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1256444" y="5121670"/>
            <a:ext cx="154187" cy="154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1256444" y="5325403"/>
            <a:ext cx="154187" cy="154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圆角矩形 51"/>
          <p:cNvSpPr/>
          <p:nvPr/>
        </p:nvSpPr>
        <p:spPr>
          <a:xfrm>
            <a:off x="870238" y="5500293"/>
            <a:ext cx="997528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锚</a:t>
            </a:r>
            <a:r>
              <a:rPr lang="zh-CN" altLang="en-US" sz="1400" dirty="0" smtClean="0"/>
              <a:t>节点</a:t>
            </a:r>
            <a:r>
              <a:rPr lang="en-US" altLang="zh-CN" sz="1400" dirty="0"/>
              <a:t>n</a:t>
            </a:r>
            <a:endParaRPr lang="zh-CN" altLang="en-US" sz="1400" dirty="0"/>
          </a:p>
        </p:txBody>
      </p:sp>
      <p:cxnSp>
        <p:nvCxnSpPr>
          <p:cNvPr id="53" name="直接箭头连接符 52"/>
          <p:cNvCxnSpPr/>
          <p:nvPr/>
        </p:nvCxnSpPr>
        <p:spPr>
          <a:xfrm flipV="1">
            <a:off x="3516588" y="3846328"/>
            <a:ext cx="589070" cy="111601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7" idx="3"/>
          </p:cNvCxnSpPr>
          <p:nvPr/>
        </p:nvCxnSpPr>
        <p:spPr>
          <a:xfrm>
            <a:off x="1883930" y="4252411"/>
            <a:ext cx="598242" cy="5605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46" idx="1"/>
          </p:cNvCxnSpPr>
          <p:nvPr/>
        </p:nvCxnSpPr>
        <p:spPr>
          <a:xfrm>
            <a:off x="1883930" y="4681201"/>
            <a:ext cx="625474" cy="273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1883930" y="5065657"/>
            <a:ext cx="609310" cy="522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1980420" y="5366970"/>
            <a:ext cx="1514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0070C0"/>
                </a:solidFill>
              </a:rPr>
              <a:t>ZigBee</a:t>
            </a:r>
            <a:r>
              <a:rPr lang="zh-CN" altLang="en-US" sz="1400" dirty="0" smtClean="0">
                <a:solidFill>
                  <a:srgbClr val="0070C0"/>
                </a:solidFill>
              </a:rPr>
              <a:t>的</a:t>
            </a:r>
            <a:r>
              <a:rPr lang="en-US" altLang="zh-CN" sz="1400" dirty="0" smtClean="0">
                <a:solidFill>
                  <a:srgbClr val="0070C0"/>
                </a:solidFill>
              </a:rPr>
              <a:t>RSSI</a:t>
            </a:r>
            <a:r>
              <a:rPr lang="zh-CN" altLang="en-US" sz="1400" dirty="0" smtClean="0">
                <a:solidFill>
                  <a:srgbClr val="0070C0"/>
                </a:solidFill>
              </a:rPr>
              <a:t>数据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973708" y="389925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互联网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2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" y="923635"/>
            <a:ext cx="5385917" cy="1216664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00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3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、跌倒检测子系统的硬件实现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7" y="2048149"/>
            <a:ext cx="5165750" cy="2542865"/>
          </a:xfrm>
        </p:spPr>
      </p:pic>
      <p:sp>
        <p:nvSpPr>
          <p:cNvPr id="2" name="圆角矩形 1"/>
          <p:cNvSpPr/>
          <p:nvPr/>
        </p:nvSpPr>
        <p:spPr>
          <a:xfrm>
            <a:off x="702325" y="4619855"/>
            <a:ext cx="4683590" cy="1049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接口电路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采用</a:t>
            </a:r>
            <a:r>
              <a:rPr lang="en-US" altLang="zh-CN" dirty="0" smtClean="0"/>
              <a:t>CC2530</a:t>
            </a:r>
            <a:r>
              <a:rPr lang="zh-CN" altLang="en-US" dirty="0"/>
              <a:t>作</a:t>
            </a:r>
            <a:r>
              <a:rPr lang="zh-CN" altLang="en-US" dirty="0" smtClean="0"/>
              <a:t>为</a:t>
            </a:r>
            <a:r>
              <a:rPr lang="en-US" altLang="zh-CN" dirty="0" smtClean="0"/>
              <a:t>SOC</a:t>
            </a:r>
            <a:r>
              <a:rPr lang="zh-CN" altLang="en-US" dirty="0" smtClean="0"/>
              <a:t>，具有低功耗、自组网、低成本、低速率等特点。</a:t>
            </a:r>
            <a:endParaRPr lang="en-US" altLang="zh-CN" dirty="0" smtClean="0"/>
          </a:p>
        </p:txBody>
      </p:sp>
      <p:pic>
        <p:nvPicPr>
          <p:cNvPr id="1843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186" y="989361"/>
            <a:ext cx="217805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8839201" y="1464355"/>
            <a:ext cx="3214254" cy="1351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MMA8451</a:t>
            </a:r>
            <a:r>
              <a:rPr lang="zh-CN" altLang="en-US" dirty="0"/>
              <a:t>三轴加速度传感器能够以</a:t>
            </a:r>
            <a:r>
              <a:rPr lang="en-US" altLang="zh-CN" dirty="0"/>
              <a:t>50HZ</a:t>
            </a:r>
            <a:r>
              <a:rPr lang="zh-CN" altLang="en-US" dirty="0"/>
              <a:t>的频率输出当前加速度在三个坐标轴的数值</a:t>
            </a:r>
          </a:p>
        </p:txBody>
      </p:sp>
      <p:pic>
        <p:nvPicPr>
          <p:cNvPr id="17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47" y="3328336"/>
            <a:ext cx="3805527" cy="292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5"/>
          <p:cNvSpPr/>
          <p:nvPr/>
        </p:nvSpPr>
        <p:spPr>
          <a:xfrm>
            <a:off x="9755705" y="3319581"/>
            <a:ext cx="2128558" cy="3025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最终实物图</a:t>
            </a:r>
            <a:endParaRPr lang="en-US" altLang="zh-CN" dirty="0" smtClean="0"/>
          </a:p>
          <a:p>
            <a:pPr algn="ctr"/>
            <a:r>
              <a:rPr lang="zh-CN" altLang="en-US" dirty="0"/>
              <a:t>我</a:t>
            </a:r>
            <a:r>
              <a:rPr lang="zh-CN" altLang="en-US" dirty="0" smtClean="0"/>
              <a:t>们将加速度传感器节点安装在腰带上，方便老人佩戴。同时，经过大量测试，结果显示佩戴在腰部具有更高的识别精度。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7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4756728" cy="109912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32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4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、跌倒检测子系统的算法实现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" descr="D:\360极速浏览器下载\系统流程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" b="1978"/>
          <a:stretch>
            <a:fillRect/>
          </a:stretch>
        </p:blipFill>
        <p:spPr bwMode="auto">
          <a:xfrm>
            <a:off x="8467105" y="1"/>
            <a:ext cx="3695170" cy="684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9089616" y="2397340"/>
            <a:ext cx="489527" cy="2050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算法流程图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228222" y="2042537"/>
            <a:ext cx="7955196" cy="2032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算法概要：</a:t>
            </a:r>
            <a:endParaRPr lang="en-US" altLang="zh-C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利用重力加速度在</a:t>
            </a:r>
            <a:r>
              <a:rPr lang="en-US" altLang="zh-CN" dirty="0"/>
              <a:t>X</a:t>
            </a:r>
            <a:r>
              <a:rPr lang="zh-CN" altLang="en-US" dirty="0"/>
              <a:t>、</a:t>
            </a:r>
            <a:r>
              <a:rPr lang="en-US" altLang="zh-CN" dirty="0"/>
              <a:t>Y</a:t>
            </a:r>
            <a:r>
              <a:rPr lang="zh-CN" altLang="en-US" dirty="0"/>
              <a:t>、</a:t>
            </a:r>
            <a:r>
              <a:rPr lang="en-US" altLang="zh-CN" dirty="0"/>
              <a:t>Z</a:t>
            </a:r>
            <a:r>
              <a:rPr lang="zh-CN" altLang="en-US" dirty="0"/>
              <a:t>轴的分布情况来</a:t>
            </a:r>
            <a:r>
              <a:rPr lang="zh-CN" altLang="en-US" b="1" dirty="0"/>
              <a:t>识别人员姿态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通过统计过去</a:t>
            </a:r>
            <a:r>
              <a:rPr lang="en-US" altLang="zh-CN" dirty="0"/>
              <a:t>3</a:t>
            </a:r>
            <a:r>
              <a:rPr lang="zh-CN" altLang="en-US" dirty="0"/>
              <a:t>秒内</a:t>
            </a:r>
            <a:r>
              <a:rPr lang="zh-CN" altLang="en-US" b="1" dirty="0"/>
              <a:t>姿态偏离度</a:t>
            </a:r>
            <a:r>
              <a:rPr lang="zh-CN" altLang="en-US" dirty="0"/>
              <a:t>超过阈值的概率来避免蹲下、起立的误报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zh-CN" altLang="en-US" b="1" dirty="0"/>
              <a:t>方差计算</a:t>
            </a:r>
            <a:r>
              <a:rPr lang="zh-CN" altLang="en-US" dirty="0"/>
              <a:t>来避免跳跃、奔跑的误报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室内定位</a:t>
            </a:r>
            <a:r>
              <a:rPr lang="zh-CN" altLang="en-US" dirty="0"/>
              <a:t>来</a:t>
            </a:r>
            <a:r>
              <a:rPr lang="zh-CN" altLang="en-US" b="1" dirty="0"/>
              <a:t>识别主动躺下休息和意外摔倒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在人员跌倒后结合其他子系统进行报警，</a:t>
            </a:r>
            <a:r>
              <a:rPr lang="zh-CN" altLang="en-US" b="1" dirty="0"/>
              <a:t>推送室内环境参数、老人位置</a:t>
            </a:r>
            <a:endParaRPr lang="en-US" altLang="zh-CN" b="1" dirty="0"/>
          </a:p>
        </p:txBody>
      </p:sp>
      <p:sp>
        <p:nvSpPr>
          <p:cNvPr id="17" name="圆角矩形 16"/>
          <p:cNvSpPr/>
          <p:nvPr/>
        </p:nvSpPr>
        <p:spPr>
          <a:xfrm>
            <a:off x="4554062" y="1049915"/>
            <a:ext cx="4521262" cy="7290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本跌倒检测算法已申请一项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发明专利</a:t>
            </a:r>
            <a:r>
              <a:rPr lang="zh-CN" altLang="en-US" dirty="0" smtClean="0"/>
              <a:t>，且被正式受理，申请号：</a:t>
            </a:r>
            <a:r>
              <a:rPr lang="en-US" altLang="zh-CN" dirty="0" smtClean="0"/>
              <a:t>201710926789.7</a:t>
            </a:r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7" y="4098021"/>
            <a:ext cx="3397518" cy="246739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圆角矩形 18"/>
          <p:cNvSpPr/>
          <p:nvPr/>
        </p:nvSpPr>
        <p:spPr>
          <a:xfrm>
            <a:off x="3474837" y="4507085"/>
            <a:ext cx="809730" cy="1644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正</a:t>
            </a:r>
            <a:r>
              <a:rPr lang="zh-CN" altLang="en-US" dirty="0" smtClean="0"/>
              <a:t>常活动的加速度曲线</a:t>
            </a:r>
            <a:endParaRPr lang="zh-CN" altLang="en-US" dirty="0"/>
          </a:p>
        </p:txBody>
      </p:sp>
      <p:pic>
        <p:nvPicPr>
          <p:cNvPr id="20" name="图片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52" y="4098021"/>
            <a:ext cx="3212655" cy="220126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圆角矩形 20"/>
          <p:cNvSpPr/>
          <p:nvPr/>
        </p:nvSpPr>
        <p:spPr>
          <a:xfrm>
            <a:off x="7259970" y="4465440"/>
            <a:ext cx="923448" cy="1629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发生跌倒时的特征曲线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5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" y="923636"/>
            <a:ext cx="4618183" cy="1062182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44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5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、跌倒检测子系统的软件实现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4710545" y="999707"/>
            <a:ext cx="6788727" cy="865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软</a:t>
            </a:r>
            <a:r>
              <a:rPr lang="zh-CN" altLang="en-US" dirty="0" smtClean="0"/>
              <a:t>件层面包含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端、安卓端、网页端、短信提醒、云数据库等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en-US" altLang="zh-CN" sz="1600" dirty="0" smtClean="0"/>
              <a:t>(</a:t>
            </a:r>
            <a:r>
              <a:rPr lang="zh-CN" altLang="en-US" sz="1600" dirty="0" smtClean="0"/>
              <a:t>网页端与短信通知等内容后面统一介绍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  <p:pic>
        <p:nvPicPr>
          <p:cNvPr id="12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035078"/>
            <a:ext cx="5731041" cy="34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圆角矩形 12"/>
          <p:cNvSpPr/>
          <p:nvPr/>
        </p:nvSpPr>
        <p:spPr>
          <a:xfrm>
            <a:off x="243942" y="5659898"/>
            <a:ext cx="5163226" cy="600484"/>
          </a:xfrm>
          <a:prstGeom prst="roundRect">
            <a:avLst>
              <a:gd name="adj" fmla="val 24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端，实时展示各项监测指标以及判定结果</a:t>
            </a:r>
            <a:endParaRPr lang="zh-CN" altLang="en-US" dirty="0"/>
          </a:p>
        </p:txBody>
      </p:sp>
      <p:pic>
        <p:nvPicPr>
          <p:cNvPr id="14" name="图片 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09" y="2017914"/>
            <a:ext cx="1600200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837" y="2017914"/>
            <a:ext cx="16383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5"/>
          <p:cNvSpPr/>
          <p:nvPr/>
        </p:nvSpPr>
        <p:spPr>
          <a:xfrm>
            <a:off x="6306128" y="5025148"/>
            <a:ext cx="2595418" cy="959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安卓端</a:t>
            </a:r>
            <a:endParaRPr lang="en-US" altLang="zh-CN" dirty="0" smtClean="0"/>
          </a:p>
          <a:p>
            <a:pPr algn="ctr"/>
            <a:r>
              <a:rPr lang="zh-CN" altLang="en-US" dirty="0"/>
              <a:t>可</a:t>
            </a:r>
            <a:r>
              <a:rPr lang="zh-CN" altLang="en-US" dirty="0" smtClean="0"/>
              <a:t>以实时展示当前的老人状态以及卡通示意图</a:t>
            </a:r>
            <a:endParaRPr lang="zh-CN" altLang="en-US" dirty="0"/>
          </a:p>
        </p:txBody>
      </p:sp>
      <p:pic>
        <p:nvPicPr>
          <p:cNvPr id="17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417" y="2017914"/>
            <a:ext cx="2936583" cy="195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圆角矩形 17"/>
          <p:cNvSpPr/>
          <p:nvPr/>
        </p:nvSpPr>
        <p:spPr>
          <a:xfrm>
            <a:off x="9855199" y="4009405"/>
            <a:ext cx="1893455" cy="452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实地测试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9327286" y="4500075"/>
            <a:ext cx="2792843" cy="18826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传统的跌倒检测算法无法区分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主动躺下休息和意外跌倒</a:t>
            </a:r>
            <a:r>
              <a:rPr lang="zh-CN" altLang="en-US" sz="1600" dirty="0" smtClean="0"/>
              <a:t>。本</a:t>
            </a:r>
            <a:r>
              <a:rPr lang="zh-CN" altLang="en-US" sz="1600" dirty="0"/>
              <a:t>算</a:t>
            </a:r>
            <a:r>
              <a:rPr lang="zh-CN" altLang="en-US" sz="1600" dirty="0" smtClean="0"/>
              <a:t>法结合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室内定位技术</a:t>
            </a:r>
            <a:r>
              <a:rPr lang="zh-CN" altLang="en-US" sz="1600" dirty="0" smtClean="0"/>
              <a:t>，通过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室内定位</a:t>
            </a:r>
            <a:r>
              <a:rPr lang="zh-CN" altLang="en-US" sz="1600" dirty="0" smtClean="0"/>
              <a:t>结果进行区分，如果定位在床上，则认为老人主动躺下休息，不进行报警。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7195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923635"/>
            <a:ext cx="5366328" cy="101600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6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6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、水电气安全子系统的硬件实现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图片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003" y="1075941"/>
            <a:ext cx="2167717" cy="1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895" y="3953164"/>
            <a:ext cx="2474004" cy="171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圆角矩形 105"/>
          <p:cNvSpPr/>
          <p:nvPr/>
        </p:nvSpPr>
        <p:spPr>
          <a:xfrm>
            <a:off x="5735923" y="3055260"/>
            <a:ext cx="2368985" cy="378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节点使用的开发底板</a:t>
            </a:r>
            <a:endParaRPr lang="zh-CN" altLang="en-US" dirty="0"/>
          </a:p>
        </p:txBody>
      </p:sp>
      <p:sp>
        <p:nvSpPr>
          <p:cNvPr id="107" name="圆角矩形 106"/>
          <p:cNvSpPr/>
          <p:nvPr/>
        </p:nvSpPr>
        <p:spPr>
          <a:xfrm>
            <a:off x="5735923" y="5745018"/>
            <a:ext cx="2368985" cy="40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NFC</a:t>
            </a:r>
            <a:r>
              <a:rPr lang="zh-CN" altLang="zh-CN" dirty="0"/>
              <a:t>核心模块</a:t>
            </a:r>
            <a:r>
              <a:rPr lang="en-US" altLang="zh-CN" dirty="0"/>
              <a:t>CC2530</a:t>
            </a:r>
            <a:endParaRPr lang="zh-CN" altLang="en-US" dirty="0"/>
          </a:p>
        </p:txBody>
      </p:sp>
      <p:pic>
        <p:nvPicPr>
          <p:cNvPr id="108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018" y="2235200"/>
            <a:ext cx="3442982" cy="280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圆角矩形 108"/>
          <p:cNvSpPr/>
          <p:nvPr/>
        </p:nvSpPr>
        <p:spPr>
          <a:xfrm>
            <a:off x="9150694" y="5190836"/>
            <a:ext cx="3041306" cy="475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子系统节点实物图</a:t>
            </a:r>
            <a:endParaRPr lang="zh-CN" altLang="en-US" dirty="0"/>
          </a:p>
        </p:txBody>
      </p:sp>
      <p:sp>
        <p:nvSpPr>
          <p:cNvPr id="110" name="右大括号 109"/>
          <p:cNvSpPr/>
          <p:nvPr/>
        </p:nvSpPr>
        <p:spPr>
          <a:xfrm>
            <a:off x="8227810" y="2591482"/>
            <a:ext cx="399991" cy="2223395"/>
          </a:xfrm>
          <a:prstGeom prst="rightBrace">
            <a:avLst>
              <a:gd name="adj1" fmla="val 75845"/>
              <a:gd name="adj2" fmla="val 50000"/>
            </a:avLst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圆角矩形 111"/>
          <p:cNvSpPr/>
          <p:nvPr/>
        </p:nvSpPr>
        <p:spPr>
          <a:xfrm>
            <a:off x="1360571" y="5665936"/>
            <a:ext cx="2368985" cy="378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子系</a:t>
            </a:r>
            <a:r>
              <a:rPr lang="zh-CN" altLang="en-US" dirty="0" smtClean="0"/>
              <a:t>统框架图</a:t>
            </a:r>
            <a:endParaRPr lang="zh-CN" altLang="en-US" dirty="0"/>
          </a:p>
        </p:txBody>
      </p:sp>
      <p:sp>
        <p:nvSpPr>
          <p:cNvPr id="102" name="圆角矩形 101"/>
          <p:cNvSpPr/>
          <p:nvPr/>
        </p:nvSpPr>
        <p:spPr>
          <a:xfrm>
            <a:off x="680525" y="1931840"/>
            <a:ext cx="3586676" cy="985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用于检测家中环境是否舒适安全</a:t>
            </a:r>
            <a:endParaRPr lang="en-US" altLang="zh-CN" dirty="0" smtClean="0"/>
          </a:p>
          <a:p>
            <a:pPr algn="ctr"/>
            <a:r>
              <a:rPr lang="zh-CN" altLang="en-US" dirty="0"/>
              <a:t>其</a:t>
            </a:r>
            <a:r>
              <a:rPr lang="zh-CN" altLang="en-US" dirty="0" smtClean="0"/>
              <a:t>中人体红外传感器通过人体红外感应门窗附近是否有人。</a:t>
            </a:r>
            <a:endParaRPr lang="en-US" altLang="zh-CN" dirty="0" smtClean="0"/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80" y="3202155"/>
            <a:ext cx="4870400" cy="2400707"/>
          </a:xfrm>
          <a:prstGeom prst="rect">
            <a:avLst/>
          </a:prstGeom>
        </p:spPr>
      </p:pic>
      <p:sp>
        <p:nvSpPr>
          <p:cNvPr id="113" name="圆角矩形 112"/>
          <p:cNvSpPr/>
          <p:nvPr/>
        </p:nvSpPr>
        <p:spPr>
          <a:xfrm>
            <a:off x="8377382" y="1095081"/>
            <a:ext cx="3814618" cy="101600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人体红外感应结合室内定位技术，如果陌生人走到门窗附近会报警，而定位结果显示老人走到门窗附近，则人体红外传感器不会报警。实现系统联动。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017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923635"/>
            <a:ext cx="5366328" cy="101600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6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7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、水电气安全子系统的软件实现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905162" y="5760799"/>
            <a:ext cx="4608945" cy="387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PC</a:t>
            </a:r>
            <a:r>
              <a:rPr lang="zh-CN" altLang="en-US" dirty="0" smtClean="0"/>
              <a:t>端，实时显示各项数值，并配有变化曲线</a:t>
            </a:r>
            <a:endParaRPr lang="zh-CN" altLang="en-US" dirty="0"/>
          </a:p>
        </p:txBody>
      </p:sp>
      <p:pic>
        <p:nvPicPr>
          <p:cNvPr id="20" name="图片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170" y="1274051"/>
            <a:ext cx="2476893" cy="436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6820725" y="5794024"/>
            <a:ext cx="1163782" cy="387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安卓端</a:t>
            </a:r>
            <a:endParaRPr lang="zh-CN" altLang="en-US" dirty="0"/>
          </a:p>
        </p:txBody>
      </p:sp>
      <p:pic>
        <p:nvPicPr>
          <p:cNvPr id="21" name="图片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418" y="2134422"/>
            <a:ext cx="3500582" cy="264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圆角矩形 21"/>
          <p:cNvSpPr/>
          <p:nvPr/>
        </p:nvSpPr>
        <p:spPr>
          <a:xfrm>
            <a:off x="9967312" y="4856533"/>
            <a:ext cx="1163782" cy="387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网页端</a:t>
            </a:r>
            <a:endParaRPr lang="zh-CN" altLang="en-US" dirty="0"/>
          </a:p>
        </p:txBody>
      </p:sp>
      <p:pic>
        <p:nvPicPr>
          <p:cNvPr id="2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4559"/>
            <a:ext cx="6139232" cy="36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60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923635"/>
            <a:ext cx="5366328" cy="101600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6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8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、行踪轨迹监测子系统的硬件实现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圆角矩形 20"/>
          <p:cNvSpPr/>
          <p:nvPr/>
        </p:nvSpPr>
        <p:spPr>
          <a:xfrm>
            <a:off x="2753890" y="2595663"/>
            <a:ext cx="1007184" cy="469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室内待定位节点</a:t>
            </a:r>
            <a:endParaRPr lang="zh-CN" altLang="en-US" sz="1400" dirty="0"/>
          </a:p>
        </p:txBody>
      </p:sp>
      <p:sp>
        <p:nvSpPr>
          <p:cNvPr id="22" name="圆角矩形 21"/>
          <p:cNvSpPr/>
          <p:nvPr/>
        </p:nvSpPr>
        <p:spPr>
          <a:xfrm>
            <a:off x="273635" y="2049588"/>
            <a:ext cx="997528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锚</a:t>
            </a:r>
            <a:r>
              <a:rPr lang="zh-CN" altLang="en-US" sz="1400" dirty="0" smtClean="0"/>
              <a:t>节点</a:t>
            </a:r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sp>
        <p:nvSpPr>
          <p:cNvPr id="23" name="圆角矩形 22"/>
          <p:cNvSpPr/>
          <p:nvPr/>
        </p:nvSpPr>
        <p:spPr>
          <a:xfrm>
            <a:off x="273635" y="2506765"/>
            <a:ext cx="997528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锚</a:t>
            </a:r>
            <a:r>
              <a:rPr lang="zh-CN" altLang="en-US" sz="1400" dirty="0" smtClean="0"/>
              <a:t>节点</a:t>
            </a:r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27" name="圆角矩形 26"/>
          <p:cNvSpPr/>
          <p:nvPr/>
        </p:nvSpPr>
        <p:spPr>
          <a:xfrm>
            <a:off x="257471" y="3459266"/>
            <a:ext cx="997528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锚</a:t>
            </a:r>
            <a:r>
              <a:rPr lang="zh-CN" altLang="en-US" sz="1400" dirty="0" smtClean="0"/>
              <a:t>节点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cxnSp>
        <p:nvCxnSpPr>
          <p:cNvPr id="28" name="直接箭头连接符 27"/>
          <p:cNvCxnSpPr>
            <a:stCxn id="22" idx="3"/>
          </p:cNvCxnSpPr>
          <p:nvPr/>
        </p:nvCxnSpPr>
        <p:spPr>
          <a:xfrm>
            <a:off x="1271163" y="2211384"/>
            <a:ext cx="1482727" cy="475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1" idx="1"/>
          </p:cNvCxnSpPr>
          <p:nvPr/>
        </p:nvCxnSpPr>
        <p:spPr>
          <a:xfrm>
            <a:off x="1271163" y="2660282"/>
            <a:ext cx="1482727" cy="170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1271163" y="3028827"/>
            <a:ext cx="1482727" cy="518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578147" y="2042691"/>
            <a:ext cx="1514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0070C0"/>
                </a:solidFill>
              </a:rPr>
              <a:t>ZigBee</a:t>
            </a:r>
            <a:r>
              <a:rPr lang="zh-CN" altLang="en-US" sz="1400" dirty="0" smtClean="0">
                <a:solidFill>
                  <a:srgbClr val="0070C0"/>
                </a:solidFill>
              </a:rPr>
              <a:t>的</a:t>
            </a:r>
            <a:r>
              <a:rPr lang="en-US" altLang="zh-CN" sz="1400" dirty="0" smtClean="0">
                <a:solidFill>
                  <a:srgbClr val="0070C0"/>
                </a:solidFill>
              </a:rPr>
              <a:t>RSSI</a:t>
            </a:r>
            <a:r>
              <a:rPr lang="zh-CN" altLang="en-US" sz="1400" dirty="0" smtClean="0">
                <a:solidFill>
                  <a:srgbClr val="0070C0"/>
                </a:solidFill>
              </a:rPr>
              <a:t>数据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65553" y="2973325"/>
            <a:ext cx="997528" cy="32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锚</a:t>
            </a:r>
            <a:r>
              <a:rPr lang="zh-CN" altLang="en-US" sz="1400" dirty="0" smtClean="0"/>
              <a:t>节点</a:t>
            </a:r>
            <a:r>
              <a:rPr lang="en-US" altLang="zh-CN" sz="1400" dirty="0" smtClean="0"/>
              <a:t>4</a:t>
            </a:r>
            <a:endParaRPr lang="zh-CN" altLang="en-US" sz="1400" dirty="0"/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1263081" y="2950614"/>
            <a:ext cx="1490809" cy="193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4708248" y="2506765"/>
            <a:ext cx="744103" cy="620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汇聚节点</a:t>
            </a:r>
            <a:endParaRPr lang="zh-CN" altLang="en-US" dirty="0"/>
          </a:p>
        </p:txBody>
      </p:sp>
      <p:cxnSp>
        <p:nvCxnSpPr>
          <p:cNvPr id="41" name="直接箭头连接符 40"/>
          <p:cNvCxnSpPr>
            <a:stCxn id="40" idx="3"/>
            <a:endCxn id="42" idx="1"/>
          </p:cNvCxnSpPr>
          <p:nvPr/>
        </p:nvCxnSpPr>
        <p:spPr>
          <a:xfrm>
            <a:off x="5452351" y="2817041"/>
            <a:ext cx="823669" cy="443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6276020" y="2526309"/>
            <a:ext cx="745416" cy="590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</a:t>
            </a:r>
            <a:r>
              <a:rPr lang="en-US" altLang="zh-CN" dirty="0" smtClean="0"/>
              <a:t>PC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585366" y="25193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串口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cxnSp>
        <p:nvCxnSpPr>
          <p:cNvPr id="44" name="直接箭头连接符 43"/>
          <p:cNvCxnSpPr>
            <a:stCxn id="21" idx="3"/>
            <a:endCxn id="40" idx="1"/>
          </p:cNvCxnSpPr>
          <p:nvPr/>
        </p:nvCxnSpPr>
        <p:spPr>
          <a:xfrm flipV="1">
            <a:off x="3761074" y="2817041"/>
            <a:ext cx="947174" cy="13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868667" y="2347252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70C0"/>
                </a:solidFill>
              </a:rPr>
              <a:t>ZigBee</a:t>
            </a:r>
          </a:p>
          <a:p>
            <a:pPr algn="ctr"/>
            <a:r>
              <a:rPr lang="zh-CN" altLang="en-US" sz="1400" dirty="0" smtClean="0">
                <a:solidFill>
                  <a:srgbClr val="0070C0"/>
                </a:solidFill>
              </a:rPr>
              <a:t>转发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887280" y="3602558"/>
            <a:ext cx="2760952" cy="4424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子系统数据走向图</a:t>
            </a:r>
            <a:endParaRPr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8592631" y="1766823"/>
            <a:ext cx="2760952" cy="4424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实物图</a:t>
            </a:r>
            <a:endParaRPr lang="zh-CN" altLang="en-US" dirty="0"/>
          </a:p>
        </p:txBody>
      </p:sp>
      <p:pic>
        <p:nvPicPr>
          <p:cNvPr id="50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639" y="2347721"/>
            <a:ext cx="4195072" cy="236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直接箭头连接符 50"/>
          <p:cNvCxnSpPr/>
          <p:nvPr/>
        </p:nvCxnSpPr>
        <p:spPr bwMode="auto">
          <a:xfrm flipV="1">
            <a:off x="8212737" y="4014171"/>
            <a:ext cx="271947" cy="1224756"/>
          </a:xfrm>
          <a:prstGeom prst="straightConnector1">
            <a:avLst/>
          </a:prstGeom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 bwMode="auto">
          <a:xfrm flipH="1" flipV="1">
            <a:off x="10503263" y="4057140"/>
            <a:ext cx="746343" cy="1780284"/>
          </a:xfrm>
          <a:prstGeom prst="straightConnector1">
            <a:avLst/>
          </a:prstGeom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6727581" y="5281896"/>
            <a:ext cx="2912270" cy="448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</a:rPr>
              <a:t>待定位节点</a:t>
            </a:r>
            <a:r>
              <a:rPr lang="en-US" altLang="zh-CN">
                <a:latin typeface="Arial" panose="020B0604020202020204" pitchFamily="34" charset="0"/>
              </a:rPr>
              <a:t>(</a:t>
            </a:r>
            <a:r>
              <a:rPr lang="zh-CN" altLang="en-US">
                <a:latin typeface="Arial" panose="020B0604020202020204" pitchFamily="34" charset="0"/>
              </a:rPr>
              <a:t>安装在帽子上</a:t>
            </a:r>
            <a:r>
              <a:rPr lang="en-US" altLang="zh-CN">
                <a:latin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925591" y="5873954"/>
            <a:ext cx="4264745" cy="4409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</a:rPr>
              <a:t>四个信标节点，安装在房间内四个角落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321789" y="4138712"/>
            <a:ext cx="6328056" cy="1257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室</a:t>
            </a:r>
            <a:r>
              <a:rPr lang="zh-CN" altLang="en-US" sz="1600" dirty="0" smtClean="0"/>
              <a:t>内定位方案，采用基于</a:t>
            </a:r>
            <a:r>
              <a:rPr lang="en-US" altLang="zh-CN" sz="1600" dirty="0" smtClean="0"/>
              <a:t>ZigBee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RSSI</a:t>
            </a:r>
            <a:r>
              <a:rPr lang="zh-CN" altLang="en-US" sz="1600" dirty="0" smtClean="0"/>
              <a:t>的加权质心定位算法。需要在房间四个角落的墙壁上安装四个锚节点，各个锚节点为普通的</a:t>
            </a:r>
            <a:r>
              <a:rPr lang="en-US" altLang="zh-CN" sz="1600" dirty="0" smtClean="0"/>
              <a:t>ZigBee</a:t>
            </a:r>
            <a:r>
              <a:rPr lang="zh-CN" altLang="en-US" sz="1600" dirty="0" smtClean="0"/>
              <a:t>节点，锚节点向待定位节点发送数据，待定位节点采集到</a:t>
            </a:r>
            <a:r>
              <a:rPr lang="en-US" altLang="zh-CN" sz="1600" dirty="0" smtClean="0"/>
              <a:t>RSSI</a:t>
            </a:r>
            <a:r>
              <a:rPr lang="zh-CN" altLang="en-US" sz="1600" dirty="0" smtClean="0"/>
              <a:t>后转发到汇聚节点，汇聚节点发送到</a:t>
            </a:r>
            <a:r>
              <a:rPr lang="en-US" altLang="zh-CN" sz="1600" dirty="0" smtClean="0"/>
              <a:t>PC</a:t>
            </a:r>
            <a:r>
              <a:rPr lang="zh-CN" altLang="en-US" sz="1600" dirty="0" smtClean="0"/>
              <a:t>端，由</a:t>
            </a:r>
            <a:r>
              <a:rPr lang="en-US" altLang="zh-CN" sz="1600" dirty="0" smtClean="0"/>
              <a:t>PC</a:t>
            </a:r>
            <a:r>
              <a:rPr lang="zh-CN" altLang="en-US" sz="1600" dirty="0" smtClean="0"/>
              <a:t>端进行位置计算</a:t>
            </a:r>
            <a:endParaRPr lang="zh-CN" altLang="en-US" sz="1600" dirty="0"/>
          </a:p>
        </p:txBody>
      </p:sp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771261"/>
              </p:ext>
            </p:extLst>
          </p:nvPr>
        </p:nvGraphicFramePr>
        <p:xfrm>
          <a:off x="2788055" y="5396254"/>
          <a:ext cx="2664296" cy="1042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5" name="Equation" r:id="rId4" imgW="2133600" imgH="838200" progId="Equation.DSMT4">
                  <p:embed/>
                </p:oleObj>
              </mc:Choice>
              <mc:Fallback>
                <p:oleObj name="Equation" r:id="rId4" imgW="2133600" imgH="8382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8055" y="5396254"/>
                        <a:ext cx="2664296" cy="10428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224835"/>
              </p:ext>
            </p:extLst>
          </p:nvPr>
        </p:nvGraphicFramePr>
        <p:xfrm>
          <a:off x="5581513" y="5804630"/>
          <a:ext cx="854752" cy="269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6" name="Equation" r:id="rId6" imgW="583693" imgH="177646" progId="Equation.DSMT4">
                  <p:embed/>
                </p:oleObj>
              </mc:Choice>
              <mc:Fallback>
                <p:oleObj name="Equation" r:id="rId6" imgW="583693" imgH="177646" progId="Equation.DSMT4">
                  <p:embed/>
                  <p:pic>
                    <p:nvPicPr>
                      <p:cNvPr id="2093" name="对象 20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513" y="5804630"/>
                        <a:ext cx="854752" cy="2693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圆角矩形 55"/>
          <p:cNvSpPr/>
          <p:nvPr/>
        </p:nvSpPr>
        <p:spPr>
          <a:xfrm>
            <a:off x="314815" y="5730472"/>
            <a:ext cx="2262130" cy="458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</a:t>
            </a:r>
            <a:r>
              <a:rPr lang="zh-CN" altLang="en-US" dirty="0" smtClean="0"/>
              <a:t>权质心计算公式：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45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5597237" cy="99772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6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9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行踪轨迹监测子系统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的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软件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实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现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7062"/>
            <a:ext cx="6925247" cy="4149204"/>
          </a:xfrm>
          <a:prstGeom prst="rect">
            <a:avLst/>
          </a:prstGeom>
        </p:spPr>
      </p:pic>
      <p:pic>
        <p:nvPicPr>
          <p:cNvPr id="14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918" y="1697062"/>
            <a:ext cx="2225138" cy="400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138" y="1698135"/>
            <a:ext cx="2233612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5"/>
          <p:cNvSpPr/>
          <p:nvPr/>
        </p:nvSpPr>
        <p:spPr>
          <a:xfrm>
            <a:off x="83127" y="5871063"/>
            <a:ext cx="6373091" cy="454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PC</a:t>
            </a:r>
            <a:r>
              <a:rPr lang="zh-CN" altLang="en-US" sz="1600" dirty="0" smtClean="0"/>
              <a:t>端界面，可以实时显示当前位置，以及位置安全性，距离危险位置的距离曲线，位置坐标，卡通示意图，轨迹等。</a:t>
            </a:r>
            <a:endParaRPr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7076331" y="5834138"/>
            <a:ext cx="4756725" cy="381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安卓端，可以实时显示当前位置以及位置是否安全</a:t>
            </a:r>
            <a:endParaRPr lang="zh-CN" altLang="en-US" sz="1600" dirty="0"/>
          </a:p>
        </p:txBody>
      </p:sp>
      <p:sp>
        <p:nvSpPr>
          <p:cNvPr id="18" name="圆角矩形 17"/>
          <p:cNvSpPr/>
          <p:nvPr/>
        </p:nvSpPr>
        <p:spPr>
          <a:xfrm>
            <a:off x="5480903" y="973620"/>
            <a:ext cx="6539345" cy="658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sz="1200" dirty="0">
                <a:latin typeface="Arial" panose="020B0604020202020204" pitchFamily="34" charset="0"/>
              </a:rPr>
              <a:t>行踪监测子系统也会配合其他子系统：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CN" sz="1200" dirty="0" smtClean="0">
                <a:latin typeface="Arial" panose="020B0604020202020204" pitchFamily="34" charset="0"/>
              </a:rPr>
              <a:t>1</a:t>
            </a:r>
            <a:r>
              <a:rPr lang="zh-CN" altLang="en-US" sz="1200" dirty="0" smtClean="0">
                <a:latin typeface="Arial" panose="020B0604020202020204" pitchFamily="34" charset="0"/>
              </a:rPr>
              <a:t>、当检测到老人跌倒时，如果同时定位的结果在床上，则提示老人主动躺下休息，不报警。</a:t>
            </a:r>
          </a:p>
          <a:p>
            <a:pPr>
              <a:spcBef>
                <a:spcPct val="0"/>
              </a:spcBef>
            </a:pPr>
            <a:r>
              <a:rPr lang="en-US" altLang="zh-CN" sz="1200" dirty="0" smtClean="0">
                <a:latin typeface="Arial" panose="020B0604020202020204" pitchFamily="34" charset="0"/>
              </a:rPr>
              <a:t>2</a:t>
            </a:r>
            <a:r>
              <a:rPr lang="zh-CN" altLang="en-US" sz="1200" dirty="0" smtClean="0">
                <a:latin typeface="Arial" panose="020B0604020202020204" pitchFamily="34" charset="0"/>
              </a:rPr>
              <a:t>、当陌生人走到门窗附近会触发人体红外传感器报警，而当老人走到门窗附近则不会报警。</a:t>
            </a:r>
            <a:endParaRPr lang="en-US" altLang="zh-CN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92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" y="923635"/>
            <a:ext cx="4922983" cy="1151546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3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11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、无线视频传感节点的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硬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件实现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90" y="2139122"/>
            <a:ext cx="4219667" cy="3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7028006" y="5815892"/>
            <a:ext cx="3435927" cy="507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无线视频传感节点实物图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4727017" y="942106"/>
            <a:ext cx="7407564" cy="1151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zh-CN" dirty="0">
                <a:latin typeface="Arial" panose="020B0604020202020204" pitchFamily="34" charset="0"/>
              </a:rPr>
              <a:t>实时视频监控采用了</a:t>
            </a:r>
            <a:r>
              <a:rPr lang="en-US" altLang="zh-CN" dirty="0">
                <a:latin typeface="Arial" panose="020B0604020202020204" pitchFamily="34" charset="0"/>
              </a:rPr>
              <a:t>JS9331</a:t>
            </a:r>
            <a:r>
              <a:rPr lang="zh-CN" altLang="zh-CN" dirty="0">
                <a:latin typeface="Arial" panose="020B0604020202020204" pitchFamily="34" charset="0"/>
              </a:rPr>
              <a:t>开发板，搭载</a:t>
            </a:r>
            <a:r>
              <a:rPr lang="en-US" altLang="zh-CN" dirty="0">
                <a:latin typeface="Arial" panose="020B0604020202020204" pitchFamily="34" charset="0"/>
              </a:rPr>
              <a:t>openwrt</a:t>
            </a:r>
            <a:r>
              <a:rPr lang="zh-CN" altLang="zh-CN" dirty="0">
                <a:latin typeface="Arial" panose="020B0604020202020204" pitchFamily="34" charset="0"/>
              </a:rPr>
              <a:t>系统（</a:t>
            </a:r>
            <a:r>
              <a:rPr lang="en-US" altLang="zh-CN" dirty="0">
                <a:latin typeface="Arial" panose="020B0604020202020204" pitchFamily="34" charset="0"/>
              </a:rPr>
              <a:t>Linux</a:t>
            </a:r>
            <a:r>
              <a:rPr lang="zh-CN" altLang="zh-CN" dirty="0">
                <a:latin typeface="Arial" panose="020B0604020202020204" pitchFamily="34" charset="0"/>
              </a:rPr>
              <a:t>内核）</a:t>
            </a:r>
            <a:r>
              <a:rPr lang="zh-CN" altLang="en-US" dirty="0">
                <a:latin typeface="Arial" panose="020B0604020202020204" pitchFamily="34" charset="0"/>
              </a:rPr>
              <a:t>，开发板</a:t>
            </a:r>
            <a:r>
              <a:rPr lang="zh-CN" altLang="zh-CN" dirty="0">
                <a:latin typeface="Arial" panose="020B0604020202020204" pitchFamily="34" charset="0"/>
              </a:rPr>
              <a:t>连接</a:t>
            </a:r>
            <a:r>
              <a:rPr lang="en-US" altLang="zh-CN" dirty="0">
                <a:latin typeface="Arial" panose="020B0604020202020204" pitchFamily="34" charset="0"/>
              </a:rPr>
              <a:t>UVC</a:t>
            </a:r>
            <a:r>
              <a:rPr lang="zh-CN" altLang="zh-CN" dirty="0">
                <a:latin typeface="Arial" panose="020B0604020202020204" pitchFamily="34" charset="0"/>
              </a:rPr>
              <a:t>协议的摄像头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只要开发板与本地</a:t>
            </a:r>
            <a:r>
              <a:rPr lang="en-US" altLang="zh-CN" dirty="0">
                <a:latin typeface="Arial" panose="020B0604020202020204" pitchFamily="34" charset="0"/>
              </a:rPr>
              <a:t>PC</a:t>
            </a:r>
            <a:r>
              <a:rPr lang="zh-CN" altLang="zh-CN" dirty="0">
                <a:latin typeface="Arial" panose="020B0604020202020204" pitchFamily="34" charset="0"/>
              </a:rPr>
              <a:t>端处于同一个局域网下，即可通过无线路由器访问到开发板上的摄像头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获取实时视频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视频通</a:t>
            </a:r>
            <a:r>
              <a:rPr lang="zh-CN" altLang="zh-CN" dirty="0" smtClean="0">
                <a:latin typeface="Arial" panose="020B0604020202020204" pitchFamily="34" charset="0"/>
              </a:rPr>
              <a:t>过</a:t>
            </a:r>
            <a:r>
              <a:rPr lang="zh-CN" altLang="en-US" dirty="0" smtClean="0">
                <a:latin typeface="Arial" panose="020B0604020202020204" pitchFamily="34" charset="0"/>
              </a:rPr>
              <a:t>阿里云服</a:t>
            </a:r>
            <a:r>
              <a:rPr lang="zh-CN" altLang="en-US" dirty="0">
                <a:latin typeface="Arial" panose="020B0604020202020204" pitchFamily="34" charset="0"/>
              </a:rPr>
              <a:t>务器</a:t>
            </a:r>
            <a:r>
              <a:rPr lang="zh-CN" altLang="zh-CN" dirty="0">
                <a:latin typeface="Arial" panose="020B0604020202020204" pitchFamily="34" charset="0"/>
              </a:rPr>
              <a:t>实时共享到手机</a:t>
            </a:r>
            <a:r>
              <a:rPr lang="zh-CN" altLang="zh-CN" dirty="0" smtClean="0">
                <a:latin typeface="Arial" panose="020B0604020202020204" pitchFamily="34" charset="0"/>
              </a:rPr>
              <a:t>端</a:t>
            </a:r>
            <a:r>
              <a:rPr lang="zh-CN" altLang="en-US" dirty="0" smtClean="0">
                <a:latin typeface="Arial" panose="020B0604020202020204" pitchFamily="34" charset="0"/>
              </a:rPr>
              <a:t>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409274" y="2112121"/>
            <a:ext cx="4513707" cy="3623188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948163" y="5765242"/>
            <a:ext cx="3435927" cy="507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JS9331</a:t>
            </a:r>
            <a:r>
              <a:rPr lang="zh-CN" altLang="en-US" dirty="0" smtClean="0"/>
              <a:t>开发板示意图</a:t>
            </a:r>
            <a:endParaRPr lang="zh-CN" altLang="en-US" dirty="0"/>
          </a:p>
        </p:txBody>
      </p:sp>
      <p:sp>
        <p:nvSpPr>
          <p:cNvPr id="21" name="右箭头 20"/>
          <p:cNvSpPr/>
          <p:nvPr/>
        </p:nvSpPr>
        <p:spPr>
          <a:xfrm>
            <a:off x="5006107" y="3494224"/>
            <a:ext cx="1570183" cy="858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79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、作品的设计目的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26"/>
          <p:cNvSpPr>
            <a:spLocks/>
          </p:cNvSpPr>
          <p:nvPr/>
        </p:nvSpPr>
        <p:spPr bwMode="auto">
          <a:xfrm>
            <a:off x="6431395" y="923637"/>
            <a:ext cx="1466850" cy="1155700"/>
          </a:xfrm>
          <a:custGeom>
            <a:avLst/>
            <a:gdLst>
              <a:gd name="T0" fmla="*/ 0 w 982"/>
              <a:gd name="T1" fmla="*/ 2147483646 h 774"/>
              <a:gd name="T2" fmla="*/ 2147483646 w 982"/>
              <a:gd name="T3" fmla="*/ 2147483646 h 774"/>
              <a:gd name="T4" fmla="*/ 2147483646 w 982"/>
              <a:gd name="T5" fmla="*/ 2147483646 h 774"/>
              <a:gd name="T6" fmla="*/ 2147483646 w 982"/>
              <a:gd name="T7" fmla="*/ 2147483646 h 774"/>
              <a:gd name="T8" fmla="*/ 2147483646 w 982"/>
              <a:gd name="T9" fmla="*/ 2147483646 h 774"/>
              <a:gd name="T10" fmla="*/ 2147483646 w 982"/>
              <a:gd name="T11" fmla="*/ 2147483646 h 774"/>
              <a:gd name="T12" fmla="*/ 2147483646 w 982"/>
              <a:gd name="T13" fmla="*/ 2147483646 h 774"/>
              <a:gd name="T14" fmla="*/ 2147483646 w 982"/>
              <a:gd name="T15" fmla="*/ 2147483646 h 774"/>
              <a:gd name="T16" fmla="*/ 2147483646 w 982"/>
              <a:gd name="T17" fmla="*/ 2147483646 h 774"/>
              <a:gd name="T18" fmla="*/ 2147483646 w 982"/>
              <a:gd name="T19" fmla="*/ 2147483646 h 774"/>
              <a:gd name="T20" fmla="*/ 2147483646 w 982"/>
              <a:gd name="T21" fmla="*/ 2147483646 h 774"/>
              <a:gd name="T22" fmla="*/ 2147483646 w 982"/>
              <a:gd name="T23" fmla="*/ 2147483646 h 774"/>
              <a:gd name="T24" fmla="*/ 2147483646 w 982"/>
              <a:gd name="T25" fmla="*/ 2147483646 h 774"/>
              <a:gd name="T26" fmla="*/ 2147483646 w 982"/>
              <a:gd name="T27" fmla="*/ 2147483646 h 774"/>
              <a:gd name="T28" fmla="*/ 2147483646 w 982"/>
              <a:gd name="T29" fmla="*/ 2147483646 h 774"/>
              <a:gd name="T30" fmla="*/ 2147483646 w 982"/>
              <a:gd name="T31" fmla="*/ 2147483646 h 774"/>
              <a:gd name="T32" fmla="*/ 2147483646 w 982"/>
              <a:gd name="T33" fmla="*/ 2147483646 h 774"/>
              <a:gd name="T34" fmla="*/ 2147483646 w 982"/>
              <a:gd name="T35" fmla="*/ 2147483646 h 774"/>
              <a:gd name="T36" fmla="*/ 2147483646 w 982"/>
              <a:gd name="T37" fmla="*/ 2147483646 h 774"/>
              <a:gd name="T38" fmla="*/ 2147483646 w 982"/>
              <a:gd name="T39" fmla="*/ 2147483646 h 774"/>
              <a:gd name="T40" fmla="*/ 2147483646 w 982"/>
              <a:gd name="T41" fmla="*/ 2147483646 h 774"/>
              <a:gd name="T42" fmla="*/ 2147483646 w 982"/>
              <a:gd name="T43" fmla="*/ 2147483646 h 774"/>
              <a:gd name="T44" fmla="*/ 2147483646 w 982"/>
              <a:gd name="T45" fmla="*/ 2147483646 h 774"/>
              <a:gd name="T46" fmla="*/ 2147483646 w 982"/>
              <a:gd name="T47" fmla="*/ 2147483646 h 774"/>
              <a:gd name="T48" fmla="*/ 2147483646 w 982"/>
              <a:gd name="T49" fmla="*/ 2147483646 h 774"/>
              <a:gd name="T50" fmla="*/ 2147483646 w 982"/>
              <a:gd name="T51" fmla="*/ 2147483646 h 774"/>
              <a:gd name="T52" fmla="*/ 2147483646 w 982"/>
              <a:gd name="T53" fmla="*/ 0 h 774"/>
              <a:gd name="T54" fmla="*/ 2147483646 w 982"/>
              <a:gd name="T55" fmla="*/ 2147483646 h 774"/>
              <a:gd name="T56" fmla="*/ 2147483646 w 982"/>
              <a:gd name="T57" fmla="*/ 2147483646 h 774"/>
              <a:gd name="T58" fmla="*/ 2147483646 w 982"/>
              <a:gd name="T59" fmla="*/ 2147483646 h 774"/>
              <a:gd name="T60" fmla="*/ 2147483646 w 982"/>
              <a:gd name="T61" fmla="*/ 2147483646 h 774"/>
              <a:gd name="T62" fmla="*/ 2147483646 w 982"/>
              <a:gd name="T63" fmla="*/ 2147483646 h 774"/>
              <a:gd name="T64" fmla="*/ 2147483646 w 982"/>
              <a:gd name="T65" fmla="*/ 2147483646 h 774"/>
              <a:gd name="T66" fmla="*/ 2147483646 w 982"/>
              <a:gd name="T67" fmla="*/ 2147483646 h 774"/>
              <a:gd name="T68" fmla="*/ 2147483646 w 982"/>
              <a:gd name="T69" fmla="*/ 2147483646 h 774"/>
              <a:gd name="T70" fmla="*/ 2147483646 w 982"/>
              <a:gd name="T71" fmla="*/ 2147483646 h 774"/>
              <a:gd name="T72" fmla="*/ 2147483646 w 982"/>
              <a:gd name="T73" fmla="*/ 2147483646 h 774"/>
              <a:gd name="T74" fmla="*/ 2147483646 w 982"/>
              <a:gd name="T75" fmla="*/ 2147483646 h 774"/>
              <a:gd name="T76" fmla="*/ 2147483646 w 982"/>
              <a:gd name="T77" fmla="*/ 2147483646 h 774"/>
              <a:gd name="T78" fmla="*/ 2147483646 w 982"/>
              <a:gd name="T79" fmla="*/ 2147483646 h 774"/>
              <a:gd name="T80" fmla="*/ 2147483646 w 982"/>
              <a:gd name="T81" fmla="*/ 2147483646 h 774"/>
              <a:gd name="T82" fmla="*/ 2147483646 w 982"/>
              <a:gd name="T83" fmla="*/ 2147483646 h 774"/>
              <a:gd name="T84" fmla="*/ 2147483646 w 982"/>
              <a:gd name="T85" fmla="*/ 2147483646 h 774"/>
              <a:gd name="T86" fmla="*/ 2147483646 w 982"/>
              <a:gd name="T87" fmla="*/ 2147483646 h 774"/>
              <a:gd name="T88" fmla="*/ 2147483646 w 982"/>
              <a:gd name="T89" fmla="*/ 2147483646 h 774"/>
              <a:gd name="T90" fmla="*/ 2147483646 w 982"/>
              <a:gd name="T91" fmla="*/ 2147483646 h 774"/>
              <a:gd name="T92" fmla="*/ 2147483646 w 982"/>
              <a:gd name="T93" fmla="*/ 2147483646 h 774"/>
              <a:gd name="T94" fmla="*/ 2147483646 w 982"/>
              <a:gd name="T95" fmla="*/ 2147483646 h 774"/>
              <a:gd name="T96" fmla="*/ 2147483646 w 982"/>
              <a:gd name="T97" fmla="*/ 2147483646 h 774"/>
              <a:gd name="T98" fmla="*/ 2147483646 w 982"/>
              <a:gd name="T99" fmla="*/ 2147483646 h 774"/>
              <a:gd name="T100" fmla="*/ 2147483646 w 982"/>
              <a:gd name="T101" fmla="*/ 2147483646 h 774"/>
              <a:gd name="T102" fmla="*/ 2147483646 w 982"/>
              <a:gd name="T103" fmla="*/ 2147483646 h 774"/>
              <a:gd name="T104" fmla="*/ 0 w 982"/>
              <a:gd name="T105" fmla="*/ 2147483646 h 774"/>
              <a:gd name="T106" fmla="*/ 0 w 982"/>
              <a:gd name="T107" fmla="*/ 2147483646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1717FF">
                  <a:alpha val="31998"/>
                </a:srgb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27"/>
          <p:cNvSpPr>
            <a:spLocks noChangeArrowheads="1"/>
          </p:cNvSpPr>
          <p:nvPr/>
        </p:nvSpPr>
        <p:spPr bwMode="auto">
          <a:xfrm>
            <a:off x="4781983" y="2307937"/>
            <a:ext cx="2295525" cy="35750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>
            <a:outerShdw dist="63500" dir="2212194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5015345" y="2209512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92524"/>
              </a:gs>
              <a:gs pos="50000">
                <a:schemeClr val="accent2"/>
              </a:gs>
              <a:gs pos="100000">
                <a:srgbClr val="592524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 smtClean="0">
                <a:solidFill>
                  <a:srgbClr val="FFFFFF"/>
                </a:solidFill>
              </a:rPr>
              <a:t>物联网发展迅速</a:t>
            </a:r>
          </a:p>
        </p:txBody>
      </p:sp>
      <p:sp>
        <p:nvSpPr>
          <p:cNvPr id="10" name="AutoShape 29"/>
          <p:cNvSpPr>
            <a:spLocks noChangeArrowheads="1"/>
          </p:cNvSpPr>
          <p:nvPr/>
        </p:nvSpPr>
        <p:spPr bwMode="auto">
          <a:xfrm flipH="1">
            <a:off x="6691745" y="230476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1" name="AutoShape 30"/>
          <p:cNvSpPr>
            <a:spLocks noChangeArrowheads="1"/>
          </p:cNvSpPr>
          <p:nvPr/>
        </p:nvSpPr>
        <p:spPr bwMode="auto">
          <a:xfrm flipH="1">
            <a:off x="5101070" y="2295237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2" name="AutoShape 31"/>
          <p:cNvSpPr>
            <a:spLocks noChangeArrowheads="1"/>
          </p:cNvSpPr>
          <p:nvPr/>
        </p:nvSpPr>
        <p:spPr bwMode="auto">
          <a:xfrm>
            <a:off x="7291820" y="1849150"/>
            <a:ext cx="2295525" cy="3754437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3" name="AutoShape 32"/>
          <p:cNvSpPr>
            <a:spLocks noChangeArrowheads="1"/>
          </p:cNvSpPr>
          <p:nvPr/>
        </p:nvSpPr>
        <p:spPr bwMode="auto">
          <a:xfrm>
            <a:off x="7507720" y="1741200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0076"/>
              </a:gs>
              <a:gs pos="50000">
                <a:schemeClr val="hlink"/>
              </a:gs>
              <a:gs pos="100000">
                <a:srgbClr val="0000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14" name="AutoShape 33"/>
          <p:cNvSpPr>
            <a:spLocks noChangeArrowheads="1"/>
          </p:cNvSpPr>
          <p:nvPr/>
        </p:nvSpPr>
        <p:spPr bwMode="auto">
          <a:xfrm flipH="1">
            <a:off x="9193645" y="1793587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5" name="AutoShape 34"/>
          <p:cNvSpPr>
            <a:spLocks noChangeArrowheads="1"/>
          </p:cNvSpPr>
          <p:nvPr/>
        </p:nvSpPr>
        <p:spPr bwMode="auto">
          <a:xfrm flipH="1">
            <a:off x="7610908" y="1793587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6" name="Freeform 35"/>
          <p:cNvSpPr>
            <a:spLocks/>
          </p:cNvSpPr>
          <p:nvPr/>
        </p:nvSpPr>
        <p:spPr bwMode="auto">
          <a:xfrm>
            <a:off x="3850120" y="1425287"/>
            <a:ext cx="1466850" cy="1157288"/>
          </a:xfrm>
          <a:custGeom>
            <a:avLst/>
            <a:gdLst>
              <a:gd name="T0" fmla="*/ 0 w 982"/>
              <a:gd name="T1" fmla="*/ 2147483646 h 774"/>
              <a:gd name="T2" fmla="*/ 2147483646 w 982"/>
              <a:gd name="T3" fmla="*/ 2147483646 h 774"/>
              <a:gd name="T4" fmla="*/ 2147483646 w 982"/>
              <a:gd name="T5" fmla="*/ 2147483646 h 774"/>
              <a:gd name="T6" fmla="*/ 2147483646 w 982"/>
              <a:gd name="T7" fmla="*/ 2147483646 h 774"/>
              <a:gd name="T8" fmla="*/ 2147483646 w 982"/>
              <a:gd name="T9" fmla="*/ 2147483646 h 774"/>
              <a:gd name="T10" fmla="*/ 2147483646 w 982"/>
              <a:gd name="T11" fmla="*/ 2147483646 h 774"/>
              <a:gd name="T12" fmla="*/ 2147483646 w 982"/>
              <a:gd name="T13" fmla="*/ 2147483646 h 774"/>
              <a:gd name="T14" fmla="*/ 2147483646 w 982"/>
              <a:gd name="T15" fmla="*/ 2147483646 h 774"/>
              <a:gd name="T16" fmla="*/ 2147483646 w 982"/>
              <a:gd name="T17" fmla="*/ 2147483646 h 774"/>
              <a:gd name="T18" fmla="*/ 2147483646 w 982"/>
              <a:gd name="T19" fmla="*/ 2147483646 h 774"/>
              <a:gd name="T20" fmla="*/ 2147483646 w 982"/>
              <a:gd name="T21" fmla="*/ 2147483646 h 774"/>
              <a:gd name="T22" fmla="*/ 2147483646 w 982"/>
              <a:gd name="T23" fmla="*/ 2147483646 h 774"/>
              <a:gd name="T24" fmla="*/ 2147483646 w 982"/>
              <a:gd name="T25" fmla="*/ 2147483646 h 774"/>
              <a:gd name="T26" fmla="*/ 2147483646 w 982"/>
              <a:gd name="T27" fmla="*/ 2147483646 h 774"/>
              <a:gd name="T28" fmla="*/ 2147483646 w 982"/>
              <a:gd name="T29" fmla="*/ 2147483646 h 774"/>
              <a:gd name="T30" fmla="*/ 2147483646 w 982"/>
              <a:gd name="T31" fmla="*/ 2147483646 h 774"/>
              <a:gd name="T32" fmla="*/ 2147483646 w 982"/>
              <a:gd name="T33" fmla="*/ 2147483646 h 774"/>
              <a:gd name="T34" fmla="*/ 2147483646 w 982"/>
              <a:gd name="T35" fmla="*/ 2147483646 h 774"/>
              <a:gd name="T36" fmla="*/ 2147483646 w 982"/>
              <a:gd name="T37" fmla="*/ 2147483646 h 774"/>
              <a:gd name="T38" fmla="*/ 2147483646 w 982"/>
              <a:gd name="T39" fmla="*/ 2147483646 h 774"/>
              <a:gd name="T40" fmla="*/ 2147483646 w 982"/>
              <a:gd name="T41" fmla="*/ 2147483646 h 774"/>
              <a:gd name="T42" fmla="*/ 2147483646 w 982"/>
              <a:gd name="T43" fmla="*/ 2147483646 h 774"/>
              <a:gd name="T44" fmla="*/ 2147483646 w 982"/>
              <a:gd name="T45" fmla="*/ 2147483646 h 774"/>
              <a:gd name="T46" fmla="*/ 2147483646 w 982"/>
              <a:gd name="T47" fmla="*/ 2147483646 h 774"/>
              <a:gd name="T48" fmla="*/ 2147483646 w 982"/>
              <a:gd name="T49" fmla="*/ 2147483646 h 774"/>
              <a:gd name="T50" fmla="*/ 2147483646 w 982"/>
              <a:gd name="T51" fmla="*/ 2147483646 h 774"/>
              <a:gd name="T52" fmla="*/ 2147483646 w 982"/>
              <a:gd name="T53" fmla="*/ 0 h 774"/>
              <a:gd name="T54" fmla="*/ 2147483646 w 982"/>
              <a:gd name="T55" fmla="*/ 2147483646 h 774"/>
              <a:gd name="T56" fmla="*/ 2147483646 w 982"/>
              <a:gd name="T57" fmla="*/ 2147483646 h 774"/>
              <a:gd name="T58" fmla="*/ 2147483646 w 982"/>
              <a:gd name="T59" fmla="*/ 2147483646 h 774"/>
              <a:gd name="T60" fmla="*/ 2147483646 w 982"/>
              <a:gd name="T61" fmla="*/ 2147483646 h 774"/>
              <a:gd name="T62" fmla="*/ 2147483646 w 982"/>
              <a:gd name="T63" fmla="*/ 2147483646 h 774"/>
              <a:gd name="T64" fmla="*/ 2147483646 w 982"/>
              <a:gd name="T65" fmla="*/ 2147483646 h 774"/>
              <a:gd name="T66" fmla="*/ 2147483646 w 982"/>
              <a:gd name="T67" fmla="*/ 2147483646 h 774"/>
              <a:gd name="T68" fmla="*/ 2147483646 w 982"/>
              <a:gd name="T69" fmla="*/ 2147483646 h 774"/>
              <a:gd name="T70" fmla="*/ 2147483646 w 982"/>
              <a:gd name="T71" fmla="*/ 2147483646 h 774"/>
              <a:gd name="T72" fmla="*/ 2147483646 w 982"/>
              <a:gd name="T73" fmla="*/ 2147483646 h 774"/>
              <a:gd name="T74" fmla="*/ 2147483646 w 982"/>
              <a:gd name="T75" fmla="*/ 2147483646 h 774"/>
              <a:gd name="T76" fmla="*/ 2147483646 w 982"/>
              <a:gd name="T77" fmla="*/ 2147483646 h 774"/>
              <a:gd name="T78" fmla="*/ 2147483646 w 982"/>
              <a:gd name="T79" fmla="*/ 2147483646 h 774"/>
              <a:gd name="T80" fmla="*/ 2147483646 w 982"/>
              <a:gd name="T81" fmla="*/ 2147483646 h 774"/>
              <a:gd name="T82" fmla="*/ 2147483646 w 982"/>
              <a:gd name="T83" fmla="*/ 2147483646 h 774"/>
              <a:gd name="T84" fmla="*/ 2147483646 w 982"/>
              <a:gd name="T85" fmla="*/ 2147483646 h 774"/>
              <a:gd name="T86" fmla="*/ 2147483646 w 982"/>
              <a:gd name="T87" fmla="*/ 2147483646 h 774"/>
              <a:gd name="T88" fmla="*/ 2147483646 w 982"/>
              <a:gd name="T89" fmla="*/ 2147483646 h 774"/>
              <a:gd name="T90" fmla="*/ 2147483646 w 982"/>
              <a:gd name="T91" fmla="*/ 2147483646 h 774"/>
              <a:gd name="T92" fmla="*/ 2147483646 w 982"/>
              <a:gd name="T93" fmla="*/ 2147483646 h 774"/>
              <a:gd name="T94" fmla="*/ 2147483646 w 982"/>
              <a:gd name="T95" fmla="*/ 2147483646 h 774"/>
              <a:gd name="T96" fmla="*/ 2147483646 w 982"/>
              <a:gd name="T97" fmla="*/ 2147483646 h 774"/>
              <a:gd name="T98" fmla="*/ 2147483646 w 982"/>
              <a:gd name="T99" fmla="*/ 2147483646 h 774"/>
              <a:gd name="T100" fmla="*/ 2147483646 w 982"/>
              <a:gd name="T101" fmla="*/ 2147483646 h 774"/>
              <a:gd name="T102" fmla="*/ 2147483646 w 982"/>
              <a:gd name="T103" fmla="*/ 2147483646 h 774"/>
              <a:gd name="T104" fmla="*/ 0 w 982"/>
              <a:gd name="T105" fmla="*/ 2147483646 h 774"/>
              <a:gd name="T106" fmla="*/ 0 w 982"/>
              <a:gd name="T107" fmla="*/ 2147483646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B66CB6">
                  <a:alpha val="31998"/>
                </a:srgb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38"/>
          <p:cNvGrpSpPr>
            <a:grpSpLocks/>
          </p:cNvGrpSpPr>
          <p:nvPr/>
        </p:nvGrpSpPr>
        <p:grpSpPr bwMode="auto">
          <a:xfrm>
            <a:off x="2272145" y="2714337"/>
            <a:ext cx="2295525" cy="3460750"/>
            <a:chOff x="0" y="0"/>
            <a:chExt cx="1446" cy="2148"/>
          </a:xfrm>
        </p:grpSpPr>
        <p:sp>
          <p:nvSpPr>
            <p:cNvPr id="18" name="AutoShape 39"/>
            <p:cNvSpPr>
              <a:spLocks noChangeArrowheads="1"/>
            </p:cNvSpPr>
            <p:nvPr/>
          </p:nvSpPr>
          <p:spPr bwMode="auto">
            <a:xfrm>
              <a:off x="0" y="160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" name="AutoShape 40"/>
            <p:cNvSpPr>
              <a:spLocks noChangeArrowheads="1"/>
            </p:cNvSpPr>
            <p:nvPr/>
          </p:nvSpPr>
          <p:spPr bwMode="auto">
            <a:xfrm>
              <a:off x="136" y="70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20032"/>
                </a:gs>
                <a:gs pos="50000">
                  <a:schemeClr val="folHlink"/>
                </a:gs>
                <a:gs pos="100000">
                  <a:srgbClr val="32003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dirty="0" smtClean="0">
                  <a:solidFill>
                    <a:srgbClr val="FFFFFF"/>
                  </a:solidFill>
                </a:rPr>
                <a:t>社会老龄化</a:t>
              </a:r>
            </a:p>
          </p:txBody>
        </p:sp>
        <p:sp>
          <p:nvSpPr>
            <p:cNvPr id="20" name="AutoShape 41"/>
            <p:cNvSpPr>
              <a:spLocks noChangeArrowheads="1"/>
            </p:cNvSpPr>
            <p:nvPr/>
          </p:nvSpPr>
          <p:spPr bwMode="auto">
            <a:xfrm flipH="1">
              <a:off x="1197" y="115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" name="AutoShape 42"/>
            <p:cNvSpPr>
              <a:spLocks noChangeArrowheads="1"/>
            </p:cNvSpPr>
            <p:nvPr/>
          </p:nvSpPr>
          <p:spPr bwMode="auto">
            <a:xfrm flipH="1">
              <a:off x="200" y="115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" name="Text Box 43"/>
            <p:cNvSpPr txBox="1">
              <a:spLocks noChangeArrowheads="1"/>
            </p:cNvSpPr>
            <p:nvPr/>
          </p:nvSpPr>
          <p:spPr bwMode="auto">
            <a:xfrm>
              <a:off x="660" y="0"/>
              <a:ext cx="11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Text Box 44"/>
            <p:cNvSpPr txBox="1">
              <a:spLocks noChangeArrowheads="1"/>
            </p:cNvSpPr>
            <p:nvPr/>
          </p:nvSpPr>
          <p:spPr bwMode="auto">
            <a:xfrm>
              <a:off x="46" y="313"/>
              <a:ext cx="1344" cy="1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700" dirty="0">
                  <a:latin typeface="黑体" panose="02010609060101010101" pitchFamily="49" charset="-122"/>
                  <a:ea typeface="黑体" panose="02010609060101010101" pitchFamily="49" charset="-122"/>
                </a:rPr>
                <a:t>随着中国社会老年化的到来，老人或者幼儿对物联网设备的需求也日益旺盛，对特殊人群的个性化居家服务更为重要，尤其是独居家里的老人或小孩。</a:t>
              </a:r>
              <a:endPara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4" name="Text Box 45"/>
          <p:cNvSpPr txBox="1">
            <a:spLocks noChangeArrowheads="1"/>
          </p:cNvSpPr>
          <p:nvPr/>
        </p:nvSpPr>
        <p:spPr bwMode="auto">
          <a:xfrm>
            <a:off x="4850245" y="2569875"/>
            <a:ext cx="22320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随着物联网技术的不断发展，物联网、无线通讯技术与智能家居领域的结合成为必然的趋势。</a:t>
            </a:r>
            <a:endParaRPr lang="en-US" altLang="zh-CN" sz="17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 Box 46"/>
          <p:cNvSpPr txBox="1">
            <a:spLocks noChangeArrowheads="1"/>
          </p:cNvSpPr>
          <p:nvPr/>
        </p:nvSpPr>
        <p:spPr bwMode="auto">
          <a:xfrm>
            <a:off x="7369608" y="2138075"/>
            <a:ext cx="2133600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为此，本研究小组在基于互联网</a:t>
            </a:r>
            <a:r>
              <a:rPr lang="en-US" altLang="zh-CN" sz="17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的近场通讯环境下，研究并实现一套具备信息智能感知和联合决策能力的系统，为物联网环境下老幼居家安全提供更加</a:t>
            </a:r>
            <a:r>
              <a:rPr lang="zh-CN" altLang="en-US" sz="17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可靠</a:t>
            </a:r>
            <a:r>
              <a:rPr lang="zh-CN" altLang="en-US" sz="1700" dirty="0">
                <a:latin typeface="黑体" panose="02010609060101010101" pitchFamily="49" charset="-122"/>
                <a:ea typeface="黑体" panose="02010609060101010101" pitchFamily="49" charset="-122"/>
              </a:rPr>
              <a:t>的保障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</p:spTree>
    <p:extLst>
      <p:ext uri="{BB962C8B-B14F-4D97-AF65-F5344CB8AC3E}">
        <p14:creationId xmlns:p14="http://schemas.microsoft.com/office/powerpoint/2010/main" val="19152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  <p:bldP spid="15" grpId="0" animBg="1" autoUpdateAnimBg="0"/>
      <p:bldP spid="24" grpId="0" autoUpdateAnimBg="0"/>
      <p:bldP spid="2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5467928" cy="961561"/>
            <a:chOff x="232211" y="0"/>
            <a:chExt cx="2679216" cy="952949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701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12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、无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线视频传感节点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的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软件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实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现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448" y="2070791"/>
            <a:ext cx="2225537" cy="39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792125" y="2100425"/>
            <a:ext cx="6050323" cy="3783389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948218" y="5909058"/>
            <a:ext cx="2225963" cy="331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PC</a:t>
            </a:r>
            <a:r>
              <a:rPr lang="zh-CN" altLang="en-US" dirty="0" smtClean="0"/>
              <a:t>端实时直播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9942471" y="6007939"/>
            <a:ext cx="2025490" cy="337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安卓</a:t>
            </a:r>
            <a:r>
              <a:rPr lang="zh-CN" altLang="en-US" dirty="0" smtClean="0"/>
              <a:t>端实时直播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581892" y="1856605"/>
            <a:ext cx="1874982" cy="337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无线视频传感节点</a:t>
            </a:r>
            <a:endParaRPr lang="zh-CN" altLang="en-US" sz="1600" dirty="0"/>
          </a:p>
        </p:txBody>
      </p:sp>
      <p:cxnSp>
        <p:nvCxnSpPr>
          <p:cNvPr id="19" name="直接箭头连接符 18"/>
          <p:cNvCxnSpPr>
            <a:stCxn id="3" idx="2"/>
            <a:endCxn id="20" idx="0"/>
          </p:cNvCxnSpPr>
          <p:nvPr/>
        </p:nvCxnSpPr>
        <p:spPr>
          <a:xfrm>
            <a:off x="1519383" y="2194048"/>
            <a:ext cx="0" cy="649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81892" y="2843808"/>
            <a:ext cx="1874982" cy="332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家庭路由器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590586" y="233426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WiFi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1892" y="3833965"/>
            <a:ext cx="1874982" cy="332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本地</a:t>
            </a:r>
            <a:r>
              <a:rPr lang="en-US" altLang="zh-CN" sz="1600" dirty="0" smtClean="0"/>
              <a:t>PC</a:t>
            </a:r>
            <a:endParaRPr lang="zh-CN" altLang="en-US" sz="16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512881" y="3188880"/>
            <a:ext cx="0" cy="649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584084" y="33290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WiFi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512881" y="4161799"/>
            <a:ext cx="0" cy="649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584084" y="43020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互联网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81892" y="4816303"/>
            <a:ext cx="1874982" cy="332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阿里云服务器</a:t>
            </a:r>
            <a:endParaRPr lang="zh-CN" altLang="en-US" sz="1600" dirty="0"/>
          </a:p>
        </p:txBody>
      </p:sp>
      <p:sp>
        <p:nvSpPr>
          <p:cNvPr id="30" name="圆角矩形 29"/>
          <p:cNvSpPr/>
          <p:nvPr/>
        </p:nvSpPr>
        <p:spPr>
          <a:xfrm>
            <a:off x="471054" y="5626576"/>
            <a:ext cx="794327" cy="344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安卓端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1355074" y="5625047"/>
            <a:ext cx="818413" cy="344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网页端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2263180" y="5632587"/>
            <a:ext cx="805271" cy="344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远程</a:t>
            </a:r>
            <a:r>
              <a:rPr lang="en-US" altLang="zh-CN" sz="1400" dirty="0" smtClean="0"/>
              <a:t>PC</a:t>
            </a:r>
            <a:endParaRPr lang="zh-CN" altLang="en-US" sz="1400" dirty="0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849478" y="5165008"/>
            <a:ext cx="172757" cy="477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73312" y="5215712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0070C0"/>
                </a:solidFill>
              </a:rPr>
              <a:t>4G</a:t>
            </a:r>
            <a:r>
              <a:rPr lang="zh-CN" altLang="en-US" sz="1400" dirty="0" smtClean="0">
                <a:solidFill>
                  <a:srgbClr val="0070C0"/>
                </a:solidFill>
              </a:rPr>
              <a:t>网络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1567543" y="5154561"/>
            <a:ext cx="81197" cy="477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2181984" y="5130960"/>
            <a:ext cx="259963" cy="462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297499" y="518104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70C0"/>
                </a:solidFill>
              </a:rPr>
              <a:t>互联网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265681" y="926414"/>
            <a:ext cx="6802304" cy="1148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</a:t>
            </a:r>
            <a:r>
              <a:rPr lang="en-US" altLang="zh-CN" dirty="0" smtClean="0"/>
              <a:t>PC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WiFi</a:t>
            </a:r>
            <a:r>
              <a:rPr lang="zh-CN" altLang="en-US" dirty="0" smtClean="0"/>
              <a:t>获取到开发板的视频流，并经过压缩处理发送到阿里云服务器，手机端、网页端等即可通过阿里云服务器获取到实时视频流</a:t>
            </a:r>
            <a:r>
              <a:rPr lang="en-US" altLang="zh-CN" dirty="0" smtClean="0"/>
              <a:t>(</a:t>
            </a:r>
            <a:r>
              <a:rPr lang="zh-CN" altLang="en-US" dirty="0" smtClean="0"/>
              <a:t>需要与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端登录同一用户账号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。在人员发生危险时，各终端能保存当前的室内图片与危险前</a:t>
            </a:r>
            <a:r>
              <a:rPr lang="en-US" altLang="zh-CN" dirty="0" smtClean="0"/>
              <a:t>30s</a:t>
            </a:r>
            <a:r>
              <a:rPr lang="zh-CN" altLang="en-US" dirty="0" smtClean="0"/>
              <a:t>的短视频。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89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4331856" cy="1071420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11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PC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端的具体实现方法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4470401" y="1046731"/>
            <a:ext cx="6428509" cy="582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PC</a:t>
            </a:r>
            <a:r>
              <a:rPr lang="zh-CN" altLang="en-US" dirty="0" smtClean="0"/>
              <a:t>端采用</a:t>
            </a:r>
            <a:r>
              <a:rPr lang="en-US" altLang="zh-CN" dirty="0" smtClean="0"/>
              <a:t>C#</a:t>
            </a:r>
            <a:r>
              <a:rPr lang="zh-CN" altLang="en-US" dirty="0" smtClean="0"/>
              <a:t>开发完成，开发环境为</a:t>
            </a:r>
            <a:r>
              <a:rPr lang="en-US" altLang="zh-CN" dirty="0" smtClean="0"/>
              <a:t>Visual Studio 2017.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255"/>
            <a:ext cx="8654473" cy="4692347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8654473" y="1970038"/>
            <a:ext cx="2927927" cy="4241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PC</a:t>
            </a:r>
            <a:r>
              <a:rPr lang="zh-CN" altLang="en-US" dirty="0" smtClean="0"/>
              <a:t>端通过串口与汇聚节点</a:t>
            </a:r>
            <a:r>
              <a:rPr lang="en-US" altLang="zh-CN" dirty="0" smtClean="0"/>
              <a:t>(</a:t>
            </a:r>
            <a:r>
              <a:rPr lang="zh-CN" altLang="en-US" dirty="0" smtClean="0"/>
              <a:t>协调器</a:t>
            </a:r>
            <a:r>
              <a:rPr lang="en-US" altLang="zh-CN" dirty="0" smtClean="0"/>
              <a:t>)</a:t>
            </a:r>
            <a:r>
              <a:rPr lang="zh-CN" altLang="en-US" dirty="0" smtClean="0"/>
              <a:t>连接，获取各个传感器数据，通过</a:t>
            </a:r>
            <a:r>
              <a:rPr lang="en-US" altLang="zh-CN" dirty="0" smtClean="0"/>
              <a:t>WiFi</a:t>
            </a:r>
            <a:r>
              <a:rPr lang="zh-CN" altLang="en-US" dirty="0" smtClean="0"/>
              <a:t>获取家中实时视频流</a:t>
            </a:r>
            <a:r>
              <a:rPr lang="zh-CN" altLang="en-US" dirty="0"/>
              <a:t>，</a:t>
            </a:r>
            <a:r>
              <a:rPr lang="zh-CN" altLang="en-US" dirty="0" smtClean="0"/>
              <a:t>通过互联网实时将数据上传到阿里云服务器的数据库。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端接入了阿里云的短信通知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，可以实时发送各类报警短信到用户注册时填入的手机号码。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0404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4174837" cy="111760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12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、安卓端的具体实现方法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1"/>
          <p:cNvSpPr/>
          <p:nvPr/>
        </p:nvSpPr>
        <p:spPr>
          <a:xfrm>
            <a:off x="4375138" y="1137660"/>
            <a:ext cx="6302098" cy="582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安卓端采用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开发完成，开发环境为</a:t>
            </a:r>
            <a:r>
              <a:rPr lang="en-US" altLang="zh-CN" dirty="0" smtClean="0"/>
              <a:t>Android Studio </a:t>
            </a:r>
            <a:r>
              <a:rPr lang="en-US" altLang="zh-CN" cap="all" dirty="0" smtClean="0"/>
              <a:t>3.0</a:t>
            </a:r>
            <a:r>
              <a:rPr lang="en-US" altLang="zh-CN" dirty="0" smtClean="0"/>
              <a:t>.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8709892" y="2041236"/>
            <a:ext cx="3020291" cy="4027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安卓端通过阿里云服务器的数据库实时获取家中的各项参数，包括老人状态，家中的环境参数，门窗安全，老人的位置，老人位置的安全性，家中的实时视频等。在各种危险情况下，能够保存当前的室内图片和视频。为了确保家中视频监控的流程性，建议连接</a:t>
            </a:r>
            <a:r>
              <a:rPr lang="en-US" altLang="zh-CN" dirty="0" smtClean="0"/>
              <a:t>4G</a:t>
            </a:r>
            <a:r>
              <a:rPr lang="zh-CN" altLang="en-US" dirty="0" smtClean="0"/>
              <a:t>网络。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5" y="1996963"/>
            <a:ext cx="8356226" cy="43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3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4913746" cy="111760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13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、网页端的具体实现方法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1"/>
          <p:cNvSpPr/>
          <p:nvPr/>
        </p:nvSpPr>
        <p:spPr>
          <a:xfrm>
            <a:off x="5149499" y="1094092"/>
            <a:ext cx="6302098" cy="582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网页端采用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开发完成，运行环境为</a:t>
            </a:r>
            <a:r>
              <a:rPr lang="en-US" altLang="zh-CN" dirty="0" smtClean="0"/>
              <a:t>node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4913745" y="2093907"/>
            <a:ext cx="2890981" cy="301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网页端搭载在阿里云服务器，与云数据库共享同一个服务器，这样的好处是数据库相对于网页端来说就是一个本地数据库，数据读取速度更快。</a:t>
            </a:r>
            <a:endParaRPr lang="en-US" altLang="zh-CN" dirty="0" smtClean="0"/>
          </a:p>
          <a:p>
            <a:pPr algn="ctr"/>
            <a:r>
              <a:rPr lang="zh-CN" altLang="en-US" dirty="0"/>
              <a:t>同</a:t>
            </a:r>
            <a:r>
              <a:rPr lang="zh-CN" altLang="en-US" dirty="0" smtClean="0"/>
              <a:t>时，网</a:t>
            </a:r>
            <a:r>
              <a:rPr lang="zh-CN" altLang="en-US" dirty="0"/>
              <a:t>页</a:t>
            </a:r>
            <a:r>
              <a:rPr lang="zh-CN" altLang="en-US" dirty="0" smtClean="0"/>
              <a:t>端提供各个其他客户端软件的下载。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5973898" y="5522567"/>
            <a:ext cx="5586506" cy="711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网页端申请了域名</a:t>
            </a:r>
            <a:r>
              <a:rPr lang="en-US" altLang="zh-CN" dirty="0" smtClean="0"/>
              <a:t>:njupt.xyz</a:t>
            </a:r>
          </a:p>
          <a:p>
            <a:pPr algn="ctr"/>
            <a:r>
              <a:rPr lang="zh-CN" altLang="en-US" dirty="0"/>
              <a:t>并成功在工信部备案，备案号：苏</a:t>
            </a:r>
            <a:r>
              <a:rPr lang="en-US" altLang="zh-CN" dirty="0"/>
              <a:t>ICP</a:t>
            </a:r>
            <a:r>
              <a:rPr lang="zh-CN" altLang="en-US" dirty="0"/>
              <a:t>备</a:t>
            </a:r>
            <a:r>
              <a:rPr lang="en-US" altLang="zh-CN" dirty="0"/>
              <a:t>17064230</a:t>
            </a:r>
            <a:r>
              <a:rPr lang="zh-CN" altLang="en-US" dirty="0"/>
              <a:t>号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6" y="1789318"/>
            <a:ext cx="4874803" cy="4513198"/>
          </a:xfrm>
          <a:prstGeom prst="rect">
            <a:avLst/>
          </a:prstGeom>
        </p:spPr>
      </p:pic>
      <p:pic>
        <p:nvPicPr>
          <p:cNvPr id="15" name="图片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302" y="1719169"/>
            <a:ext cx="4329975" cy="338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5"/>
          <p:cNvSpPr/>
          <p:nvPr/>
        </p:nvSpPr>
        <p:spPr>
          <a:xfrm>
            <a:off x="625405" y="6344652"/>
            <a:ext cx="2290618" cy="3602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代码截图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9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、作品的具体实现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5163128" cy="108989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631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14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、短信通知功能的具体实现方法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4971276" y="966098"/>
            <a:ext cx="7146833" cy="8268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短信通知功能采用阿里云的短信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完成，阿里收取费用</a:t>
            </a:r>
            <a:r>
              <a:rPr lang="en-US" altLang="zh-CN" dirty="0" smtClean="0"/>
              <a:t>0.045</a:t>
            </a:r>
            <a:r>
              <a:rPr lang="zh-CN" altLang="en-US" dirty="0" smtClean="0"/>
              <a:t>元</a:t>
            </a:r>
            <a:r>
              <a:rPr lang="en-US" altLang="zh-CN" dirty="0" smtClean="0"/>
              <a:t>/</a:t>
            </a:r>
            <a:r>
              <a:rPr lang="zh-CN" altLang="en-US" dirty="0" smtClean="0"/>
              <a:t>条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(</a:t>
            </a:r>
            <a:r>
              <a:rPr lang="zh-CN" altLang="en-US" dirty="0" smtClean="0"/>
              <a:t>后期商用拟定加入充值入口，对用户的短信服务进行收费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75491" y="5735782"/>
            <a:ext cx="5190836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短信发送的调用由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端完成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2354"/>
            <a:ext cx="6609640" cy="35836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r="20170"/>
          <a:stretch/>
        </p:blipFill>
        <p:spPr>
          <a:xfrm>
            <a:off x="6666994" y="1835453"/>
            <a:ext cx="5525006" cy="3752438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8107051" y="5735782"/>
            <a:ext cx="3346516" cy="438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阿里云控制台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0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gradFill flip="none" rotWithShape="1">
            <a:gsLst>
              <a:gs pos="86000">
                <a:srgbClr val="0070C0"/>
              </a:gs>
              <a:gs pos="38000">
                <a:srgbClr val="02A4FF"/>
              </a:gs>
              <a:gs pos="100000">
                <a:srgbClr val="0070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6691" y="887144"/>
            <a:ext cx="892552" cy="52130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多源数据感知下的老幼监护系统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36386" y="6294797"/>
            <a:ext cx="7118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</a:t>
            </a:r>
            <a:r>
              <a:rPr lang="zh-CN" altLang="en-US" sz="2400" b="1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新应</a:t>
            </a:r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用大</a:t>
            </a:r>
            <a:r>
              <a:rPr lang="zh-CN" altLang="en-US" sz="2400" b="1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赛创</a:t>
            </a:r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意赛作品</a:t>
            </a:r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55342860"/>
              </p:ext>
            </p:extLst>
          </p:nvPr>
        </p:nvGraphicFramePr>
        <p:xfrm>
          <a:off x="3934691" y="489526"/>
          <a:ext cx="7490691" cy="4996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78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、作品的创新点与成果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5163128" cy="108989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3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、创新点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圆角矩形 14"/>
          <p:cNvSpPr/>
          <p:nvPr/>
        </p:nvSpPr>
        <p:spPr>
          <a:xfrm>
            <a:off x="885031" y="2840386"/>
            <a:ext cx="2403115" cy="334907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 smtClean="0"/>
              <a:t>本</a:t>
            </a:r>
            <a:r>
              <a:rPr lang="zh-CN" altLang="zh-CN" dirty="0"/>
              <a:t>系统将模拟、数字信号感知技术与矢量、标量信息采集技术相结合，实现了多源化的信息获取，为系统所提供的家庭安全服务提供多重保障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447390" y="2190806"/>
            <a:ext cx="518897" cy="518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7" name="对角圆角矩形 16"/>
          <p:cNvSpPr/>
          <p:nvPr/>
        </p:nvSpPr>
        <p:spPr>
          <a:xfrm>
            <a:off x="982427" y="2190806"/>
            <a:ext cx="2208322" cy="51889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多源信息感知技术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725787" y="2806472"/>
            <a:ext cx="2403115" cy="334907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传统的单一模式的传感信息往往不能准确反映真实的物理情况，特别是对复杂情况的判断往往不能称心如意，耗费大量人力物力。通过对同一事物从不能角度获取多种传感信息，将这些传感信息进行联合判断，有利于进行精准判断和有效决策。</a:t>
            </a:r>
          </a:p>
        </p:txBody>
      </p:sp>
      <p:sp>
        <p:nvSpPr>
          <p:cNvPr id="19" name="椭圆 18"/>
          <p:cNvSpPr/>
          <p:nvPr/>
        </p:nvSpPr>
        <p:spPr>
          <a:xfrm>
            <a:off x="3288146" y="2156892"/>
            <a:ext cx="518897" cy="51889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</a:t>
            </a:r>
            <a:endParaRPr lang="zh-CN" altLang="en-US" b="1" dirty="0"/>
          </a:p>
        </p:txBody>
      </p:sp>
      <p:sp>
        <p:nvSpPr>
          <p:cNvPr id="20" name="对角圆角矩形 19"/>
          <p:cNvSpPr/>
          <p:nvPr/>
        </p:nvSpPr>
        <p:spPr>
          <a:xfrm>
            <a:off x="3823183" y="2156892"/>
            <a:ext cx="2208322" cy="518897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联合决策技术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543779" y="2806472"/>
            <a:ext cx="2403115" cy="334907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dirty="0"/>
              <a:t>提出针对老幼行为安全进行监测和判断，打破了传统家庭安防的防火、防盗模式，丰富了物联网下智能家居的体验，使得家庭安防向着更加人性化的方向发展。</a:t>
            </a:r>
          </a:p>
        </p:txBody>
      </p:sp>
      <p:sp>
        <p:nvSpPr>
          <p:cNvPr id="22" name="椭圆 21"/>
          <p:cNvSpPr/>
          <p:nvPr/>
        </p:nvSpPr>
        <p:spPr>
          <a:xfrm>
            <a:off x="6106138" y="2156892"/>
            <a:ext cx="518897" cy="51889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23" name="对角圆角矩形 22"/>
          <p:cNvSpPr/>
          <p:nvPr/>
        </p:nvSpPr>
        <p:spPr>
          <a:xfrm>
            <a:off x="6641175" y="2156892"/>
            <a:ext cx="2208322" cy="518897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面向老幼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为安全监测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9530841" y="2806472"/>
            <a:ext cx="2403115" cy="33490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本系统选用</a:t>
            </a:r>
            <a:r>
              <a:rPr lang="en-US" altLang="zh-CN" sz="1400" dirty="0"/>
              <a:t>CC2530</a:t>
            </a:r>
            <a:r>
              <a:rPr lang="zh-CN" altLang="en-US" sz="1400" dirty="0"/>
              <a:t>模块作为主芯片，辅以相应的外围电路设计传感器节点，用于开发基于</a:t>
            </a:r>
            <a:r>
              <a:rPr lang="en-US" altLang="zh-CN" sz="1400" dirty="0"/>
              <a:t>ZigBee</a:t>
            </a:r>
            <a:r>
              <a:rPr lang="zh-CN" altLang="en-US" sz="1400" dirty="0"/>
              <a:t>协议的传感器节点。各节点</a:t>
            </a:r>
            <a:r>
              <a:rPr lang="en-US" altLang="zh-CN" sz="1400" dirty="0"/>
              <a:t>SOC</a:t>
            </a:r>
            <a:r>
              <a:rPr lang="zh-CN" altLang="en-US" sz="1400" dirty="0"/>
              <a:t>通常都是集成程序存储器、静态存储器、</a:t>
            </a:r>
            <a:r>
              <a:rPr lang="en-US" altLang="zh-CN" sz="1400" dirty="0"/>
              <a:t>ADC</a:t>
            </a:r>
            <a:r>
              <a:rPr lang="zh-CN" altLang="en-US" sz="1400" dirty="0"/>
              <a:t>转换器、定时器和计数器等多功能于一身。选择这样的处理器，会使这个系统的集成度更高，成本更低，功耗更低，并且外形也较小。便于批量化生产。</a:t>
            </a:r>
          </a:p>
        </p:txBody>
      </p:sp>
      <p:sp>
        <p:nvSpPr>
          <p:cNvPr id="25" name="椭圆 24"/>
          <p:cNvSpPr/>
          <p:nvPr/>
        </p:nvSpPr>
        <p:spPr>
          <a:xfrm>
            <a:off x="9093200" y="2156892"/>
            <a:ext cx="518897" cy="51889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26" name="对角圆角矩形 25"/>
          <p:cNvSpPr/>
          <p:nvPr/>
        </p:nvSpPr>
        <p:spPr>
          <a:xfrm>
            <a:off x="9628237" y="2156892"/>
            <a:ext cx="2208322" cy="518897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硬件成本低，功耗低，产业化能力强</a:t>
            </a:r>
          </a:p>
        </p:txBody>
      </p:sp>
    </p:spTree>
    <p:extLst>
      <p:ext uri="{BB962C8B-B14F-4D97-AF65-F5344CB8AC3E}">
        <p14:creationId xmlns:p14="http://schemas.microsoft.com/office/powerpoint/2010/main" val="316206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、作品的创新点与成果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5163128" cy="108989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3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2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、关键技术点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881628230"/>
              </p:ext>
            </p:extLst>
          </p:nvPr>
        </p:nvGraphicFramePr>
        <p:xfrm>
          <a:off x="2576945" y="1480476"/>
          <a:ext cx="7435273" cy="501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149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、作品的创新点与成果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5163128" cy="1089891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3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3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已获成果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1"/>
          <p:cNvSpPr/>
          <p:nvPr/>
        </p:nvSpPr>
        <p:spPr>
          <a:xfrm>
            <a:off x="782756" y="2595843"/>
            <a:ext cx="2786011" cy="35837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5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本项目所用的人员跌倒检测算法目前已经申请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篇国家发明专利：</a:t>
            </a:r>
          </a:p>
          <a:p>
            <a:pPr>
              <a:lnSpc>
                <a:spcPct val="145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一种基于无线传感网络的人员跌倒报警系统及其实现方法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>
              <a:lnSpc>
                <a:spcPct val="145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专利申请号：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201710926789.7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，专利已被国家知识产权局正式受理。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7721" y="2025701"/>
            <a:ext cx="518897" cy="518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4" name="对角圆角矩形 13"/>
          <p:cNvSpPr/>
          <p:nvPr/>
        </p:nvSpPr>
        <p:spPr>
          <a:xfrm>
            <a:off x="782757" y="2025701"/>
            <a:ext cx="2693647" cy="51889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发明专利（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篇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已受理）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454210" y="2626129"/>
            <a:ext cx="2786011" cy="35837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45000"/>
              </a:lnSpc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本项目涉及到的安卓端、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端、底层节点相关软件目前分别已经申请三篇软件著作权：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5000"/>
              </a:lnSpc>
              <a:defRPr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基于无线传感网络的老幼安全防范系统交互软件》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5000"/>
              </a:lnSpc>
              <a:defRPr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基于无线传感网络的老幼安全防范系统数据收集软件》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5000"/>
              </a:lnSpc>
              <a:defRPr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基于无线传感器网络的安卓端老幼安全监测平台》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919175" y="2055987"/>
            <a:ext cx="518897" cy="51889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</a:t>
            </a:r>
            <a:endParaRPr lang="zh-CN" altLang="en-US" b="1" dirty="0"/>
          </a:p>
        </p:txBody>
      </p:sp>
      <p:sp>
        <p:nvSpPr>
          <p:cNvPr id="18" name="对角圆角矩形 17"/>
          <p:cNvSpPr/>
          <p:nvPr/>
        </p:nvSpPr>
        <p:spPr>
          <a:xfrm>
            <a:off x="4454211" y="2055987"/>
            <a:ext cx="2907171" cy="518897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软件著作权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篇，已受理）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356574" y="2626129"/>
            <a:ext cx="2786011" cy="358370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45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依托项目，已经申请了两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篇无线传感网方面的实用新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型专利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5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一种基于无线传感网的公园智能监测养护系统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145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申请号：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201721742550.6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5000"/>
              </a:lnSpc>
              <a:defRPr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一种基于无线传感网的智能轮椅装置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145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申请号：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201721762005.3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821539" y="2055987"/>
            <a:ext cx="518897" cy="51889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21" name="对角圆角矩形 20"/>
          <p:cNvSpPr/>
          <p:nvPr/>
        </p:nvSpPr>
        <p:spPr>
          <a:xfrm>
            <a:off x="8356575" y="2055987"/>
            <a:ext cx="3198116" cy="518897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实用新型专利（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篇，已受理）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72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050473" y="1"/>
            <a:ext cx="7841672" cy="1634836"/>
            <a:chOff x="232211" y="-561949"/>
            <a:chExt cx="2684130" cy="1476349"/>
          </a:xfrm>
        </p:grpSpPr>
        <p:sp>
          <p:nvSpPr>
            <p:cNvPr id="19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32211" y="-561949"/>
              <a:ext cx="2541319" cy="12351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5671" y="211750"/>
              <a:ext cx="2550670" cy="47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65671" y="153343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5435921" y="87464"/>
            <a:ext cx="1005403" cy="704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dirty="0">
                <a:solidFill>
                  <a:srgbClr val="02A4FF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结束</a:t>
            </a:r>
            <a:endParaRPr lang="en-US" altLang="zh-CN" sz="3200" dirty="0">
              <a:solidFill>
                <a:srgbClr val="02A4FF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13533" y="2723394"/>
            <a:ext cx="945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0070C0"/>
                </a:solidFill>
              </a:rPr>
              <a:t>请各位老师批评指</a:t>
            </a:r>
            <a:r>
              <a:rPr lang="zh-CN" altLang="en-US" sz="7200" b="1" dirty="0" smtClean="0">
                <a:solidFill>
                  <a:srgbClr val="0070C0"/>
                </a:solidFill>
              </a:rPr>
              <a:t>正！</a:t>
            </a:r>
            <a:endParaRPr lang="en-US" altLang="zh-CN" sz="7200" b="1" dirty="0">
              <a:solidFill>
                <a:srgbClr val="0070C0"/>
              </a:solidFill>
            </a:endParaRPr>
          </a:p>
        </p:txBody>
      </p:sp>
      <p:sp>
        <p:nvSpPr>
          <p:cNvPr id="9" name="WordArt 15"/>
          <p:cNvSpPr>
            <a:spLocks noChangeArrowheads="1" noChangeShapeType="1" noTextEdit="1"/>
          </p:cNvSpPr>
          <p:nvPr/>
        </p:nvSpPr>
        <p:spPr bwMode="auto">
          <a:xfrm>
            <a:off x="2919845" y="5133687"/>
            <a:ext cx="6972300" cy="14382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b="1" kern="10" dirty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399FF"/>
                    </a:gs>
                    <a:gs pos="100000">
                      <a:srgbClr val="3399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参赛队员：张路、谈冬冬、陆仪  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b="1" kern="10" dirty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399FF"/>
                    </a:gs>
                    <a:gs pos="100000">
                      <a:srgbClr val="3399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指导教师：沙  超              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b="1" kern="10" dirty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399FF"/>
                    </a:gs>
                    <a:gs pos="100000">
                      <a:srgbClr val="3399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学    校：南京邮电大学          </a:t>
            </a:r>
          </a:p>
        </p:txBody>
      </p:sp>
    </p:spTree>
    <p:extLst>
      <p:ext uri="{BB962C8B-B14F-4D97-AF65-F5344CB8AC3E}">
        <p14:creationId xmlns:p14="http://schemas.microsoft.com/office/powerpoint/2010/main" val="428391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、作品的设计目的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图示 25"/>
          <p:cNvGraphicFramePr/>
          <p:nvPr>
            <p:extLst>
              <p:ext uri="{D42A27DB-BD31-4B8C-83A1-F6EECF244321}">
                <p14:modId xmlns:p14="http://schemas.microsoft.com/office/powerpoint/2010/main" val="2861202662"/>
              </p:ext>
            </p:extLst>
          </p:nvPr>
        </p:nvGraphicFramePr>
        <p:xfrm>
          <a:off x="1459345" y="2401455"/>
          <a:ext cx="9337964" cy="3657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207055" y="1191675"/>
            <a:ext cx="121558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     </a:t>
            </a:r>
            <a:r>
              <a:rPr lang="zh-CN" altLang="zh-CN" sz="2400" dirty="0" smtClean="0"/>
              <a:t>尽管目前国内外对于居家信息感知技术的研究已广泛开展，其系统架构也已较为成熟，</a:t>
            </a:r>
            <a:endParaRPr lang="en-US" altLang="zh-CN" sz="2400" dirty="0" smtClean="0"/>
          </a:p>
          <a:p>
            <a:r>
              <a:rPr lang="zh-CN" altLang="zh-CN" sz="2400" dirty="0" smtClean="0"/>
              <a:t>但</a:t>
            </a:r>
            <a:r>
              <a:rPr lang="zh-CN" altLang="zh-CN" sz="2400" dirty="0"/>
              <a:t>我们认为，在如下方面，仍有不足——</a:t>
            </a:r>
          </a:p>
          <a:p>
            <a:endParaRPr lang="zh-CN" altLang="en-US" b="1" dirty="0"/>
          </a:p>
        </p:txBody>
      </p:sp>
      <p:sp>
        <p:nvSpPr>
          <p:cNvPr id="29" name="矩形 28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</p:spTree>
    <p:extLst>
      <p:ext uri="{BB962C8B-B14F-4D97-AF65-F5344CB8AC3E}">
        <p14:creationId xmlns:p14="http://schemas.microsoft.com/office/powerpoint/2010/main" val="26584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gradFill flip="none" rotWithShape="1">
            <a:gsLst>
              <a:gs pos="86000">
                <a:srgbClr val="0070C0"/>
              </a:gs>
              <a:gs pos="38000">
                <a:srgbClr val="02A4FF"/>
              </a:gs>
              <a:gs pos="100000">
                <a:srgbClr val="0070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6691" y="887144"/>
            <a:ext cx="892552" cy="52130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多源数据感知下的老幼监护系统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36386" y="6294797"/>
            <a:ext cx="7118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</a:t>
            </a:r>
            <a:r>
              <a:rPr lang="zh-CN" altLang="en-US" sz="2400" b="1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新应</a:t>
            </a:r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用大</a:t>
            </a:r>
            <a:r>
              <a:rPr lang="zh-CN" altLang="en-US" sz="2400" b="1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赛创</a:t>
            </a:r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意赛作品</a:t>
            </a:r>
          </a:p>
          <a:p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60476217"/>
              </p:ext>
            </p:extLst>
          </p:nvPr>
        </p:nvGraphicFramePr>
        <p:xfrm>
          <a:off x="3934691" y="489526"/>
          <a:ext cx="7490691" cy="4996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72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38" name="Group 40"/>
          <p:cNvGrpSpPr>
            <a:grpSpLocks/>
          </p:cNvGrpSpPr>
          <p:nvPr/>
        </p:nvGrpSpPr>
        <p:grpSpPr bwMode="auto">
          <a:xfrm>
            <a:off x="1953778" y="928768"/>
            <a:ext cx="8383588" cy="729146"/>
            <a:chOff x="221" y="618"/>
            <a:chExt cx="5281" cy="556"/>
          </a:xfrm>
        </p:grpSpPr>
        <p:sp>
          <p:nvSpPr>
            <p:cNvPr id="139" name="AutoShape 3"/>
            <p:cNvSpPr>
              <a:spLocks noChangeArrowheads="1"/>
            </p:cNvSpPr>
            <p:nvPr/>
          </p:nvSpPr>
          <p:spPr bwMode="gray">
            <a:xfrm>
              <a:off x="221" y="636"/>
              <a:ext cx="5281" cy="526"/>
            </a:xfrm>
            <a:prstGeom prst="roundRect">
              <a:avLst>
                <a:gd name="adj" fmla="val 10889"/>
              </a:avLst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0" name="AutoShape 4"/>
            <p:cNvSpPr>
              <a:spLocks noChangeArrowheads="1"/>
            </p:cNvSpPr>
            <p:nvPr/>
          </p:nvSpPr>
          <p:spPr bwMode="gray">
            <a:xfrm>
              <a:off x="386" y="708"/>
              <a:ext cx="589" cy="36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66CC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1" name="Freeform 5"/>
            <p:cNvSpPr>
              <a:spLocks/>
            </p:cNvSpPr>
            <p:nvPr/>
          </p:nvSpPr>
          <p:spPr bwMode="gray">
            <a:xfrm>
              <a:off x="385" y="791"/>
              <a:ext cx="408" cy="27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66CC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2" name="Text Box 6"/>
            <p:cNvSpPr txBox="1">
              <a:spLocks noChangeArrowheads="1"/>
            </p:cNvSpPr>
            <p:nvPr/>
          </p:nvSpPr>
          <p:spPr bwMode="gray">
            <a:xfrm>
              <a:off x="567" y="708"/>
              <a:ext cx="241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3" name="Text Box 7"/>
            <p:cNvSpPr txBox="1">
              <a:spLocks noChangeArrowheads="1"/>
            </p:cNvSpPr>
            <p:nvPr/>
          </p:nvSpPr>
          <p:spPr bwMode="gray">
            <a:xfrm>
              <a:off x="1020" y="618"/>
              <a:ext cx="4400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just" defTabSz="914400" eaLnBrk="0" fontAlgn="base" latinLnBrk="0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老人跌</a:t>
              </a:r>
              <a:r>
                <a:rPr lang="zh-CN" altLang="en-US" b="1" kern="0" dirty="0" smtClean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倒检测子系统</a:t>
              </a:r>
              <a:r>
                <a:rPr lang="en-US" altLang="zh-CN" b="1" kern="0" dirty="0" smtClean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——</a:t>
              </a:r>
              <a:r>
                <a:rPr lang="zh-CN" altLang="en-US" b="1" kern="0" dirty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用</a:t>
              </a:r>
              <a:r>
                <a:rPr lang="zh-CN" altLang="en-US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于检测老人的跌倒，能正确识别老人的坐下、蹲下、站立、跳跃、奔跑等正常活动</a:t>
              </a:r>
              <a:endParaRPr lang="zh-CN" altLang="en-US" b="1" kern="0" dirty="0">
                <a:solidFill>
                  <a:srgbClr val="660066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4" name="Group 53"/>
          <p:cNvGrpSpPr>
            <a:grpSpLocks/>
          </p:cNvGrpSpPr>
          <p:nvPr/>
        </p:nvGrpSpPr>
        <p:grpSpPr bwMode="auto">
          <a:xfrm>
            <a:off x="1953778" y="1790780"/>
            <a:ext cx="8383588" cy="729146"/>
            <a:chOff x="221" y="618"/>
            <a:chExt cx="5281" cy="556"/>
          </a:xfrm>
        </p:grpSpPr>
        <p:sp>
          <p:nvSpPr>
            <p:cNvPr id="145" name="AutoShape 54"/>
            <p:cNvSpPr>
              <a:spLocks noChangeArrowheads="1"/>
            </p:cNvSpPr>
            <p:nvPr/>
          </p:nvSpPr>
          <p:spPr bwMode="gray">
            <a:xfrm>
              <a:off x="221" y="636"/>
              <a:ext cx="5281" cy="526"/>
            </a:xfrm>
            <a:prstGeom prst="roundRect">
              <a:avLst>
                <a:gd name="adj" fmla="val 10889"/>
              </a:avLst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6" name="AutoShape 55"/>
            <p:cNvSpPr>
              <a:spLocks noChangeArrowheads="1"/>
            </p:cNvSpPr>
            <p:nvPr/>
          </p:nvSpPr>
          <p:spPr bwMode="gray">
            <a:xfrm>
              <a:off x="386" y="708"/>
              <a:ext cx="589" cy="36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66CC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7" name="Freeform 56"/>
            <p:cNvSpPr>
              <a:spLocks/>
            </p:cNvSpPr>
            <p:nvPr/>
          </p:nvSpPr>
          <p:spPr bwMode="gray">
            <a:xfrm>
              <a:off x="385" y="791"/>
              <a:ext cx="408" cy="27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66CC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8" name="Text Box 57"/>
            <p:cNvSpPr txBox="1">
              <a:spLocks noChangeArrowheads="1"/>
            </p:cNvSpPr>
            <p:nvPr/>
          </p:nvSpPr>
          <p:spPr bwMode="gray">
            <a:xfrm>
              <a:off x="567" y="708"/>
              <a:ext cx="241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9" name="Text Box 58"/>
            <p:cNvSpPr txBox="1">
              <a:spLocks noChangeArrowheads="1"/>
            </p:cNvSpPr>
            <p:nvPr/>
          </p:nvSpPr>
          <p:spPr bwMode="gray">
            <a:xfrm>
              <a:off x="1020" y="618"/>
              <a:ext cx="4400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just" defTabSz="914400" eaLnBrk="0" fontAlgn="base" latinLnBrk="0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水电气安全子系</a:t>
              </a:r>
              <a:r>
                <a:rPr lang="zh-CN" altLang="en-US" b="1" kern="0" dirty="0" smtClean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统</a:t>
              </a:r>
              <a:r>
                <a:rPr lang="en-US" altLang="zh-CN" b="1" kern="0" dirty="0" smtClean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——</a:t>
              </a:r>
              <a:r>
                <a:rPr lang="zh-CN" altLang="en-US" b="1" kern="0" dirty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用于检</a:t>
              </a:r>
              <a:r>
                <a:rPr lang="zh-CN" altLang="en-US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测家中的环境信息、包含温度、湿度、</a:t>
              </a:r>
              <a:r>
                <a:rPr lang="en-US" altLang="zh-CN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PM2.5</a:t>
              </a:r>
              <a:r>
                <a:rPr lang="zh-CN" altLang="en-US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浓度、一氧化碳浓度、烟雾浓度、门窗安全监测</a:t>
              </a:r>
              <a:endParaRPr lang="zh-CN" altLang="en-US" b="1" kern="0" dirty="0">
                <a:solidFill>
                  <a:srgbClr val="660066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0" name="Group 77"/>
          <p:cNvGrpSpPr>
            <a:grpSpLocks/>
          </p:cNvGrpSpPr>
          <p:nvPr/>
        </p:nvGrpSpPr>
        <p:grpSpPr bwMode="auto">
          <a:xfrm>
            <a:off x="1953778" y="2657555"/>
            <a:ext cx="8383588" cy="729146"/>
            <a:chOff x="221" y="618"/>
            <a:chExt cx="5281" cy="556"/>
          </a:xfrm>
        </p:grpSpPr>
        <p:sp>
          <p:nvSpPr>
            <p:cNvPr id="151" name="AutoShape 78"/>
            <p:cNvSpPr>
              <a:spLocks noChangeArrowheads="1"/>
            </p:cNvSpPr>
            <p:nvPr/>
          </p:nvSpPr>
          <p:spPr bwMode="gray">
            <a:xfrm>
              <a:off x="221" y="636"/>
              <a:ext cx="5281" cy="526"/>
            </a:xfrm>
            <a:prstGeom prst="roundRect">
              <a:avLst>
                <a:gd name="adj" fmla="val 10889"/>
              </a:avLst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2" name="AutoShape 79"/>
            <p:cNvSpPr>
              <a:spLocks noChangeArrowheads="1"/>
            </p:cNvSpPr>
            <p:nvPr/>
          </p:nvSpPr>
          <p:spPr bwMode="gray">
            <a:xfrm>
              <a:off x="386" y="708"/>
              <a:ext cx="589" cy="36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66CC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3" name="Freeform 80"/>
            <p:cNvSpPr>
              <a:spLocks/>
            </p:cNvSpPr>
            <p:nvPr/>
          </p:nvSpPr>
          <p:spPr bwMode="gray">
            <a:xfrm>
              <a:off x="385" y="791"/>
              <a:ext cx="408" cy="27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66CC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4" name="Text Box 81"/>
            <p:cNvSpPr txBox="1">
              <a:spLocks noChangeArrowheads="1"/>
            </p:cNvSpPr>
            <p:nvPr/>
          </p:nvSpPr>
          <p:spPr bwMode="gray">
            <a:xfrm>
              <a:off x="567" y="708"/>
              <a:ext cx="241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5" name="Text Box 82"/>
            <p:cNvSpPr txBox="1">
              <a:spLocks noChangeArrowheads="1"/>
            </p:cNvSpPr>
            <p:nvPr/>
          </p:nvSpPr>
          <p:spPr bwMode="gray">
            <a:xfrm>
              <a:off x="1020" y="618"/>
              <a:ext cx="4400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1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室内行踪轨迹监测子系统</a:t>
              </a:r>
              <a:r>
                <a:rPr lang="en-US" altLang="zh-CN" b="1" kern="0" dirty="0" smtClean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——</a:t>
              </a:r>
              <a:r>
                <a:rPr lang="zh-CN" altLang="en-US" b="1" kern="0" dirty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用</a:t>
              </a:r>
              <a:r>
                <a:rPr lang="zh-CN" altLang="en-US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于监测老人的行踪轨迹，由室内定位技术实现，在老人走到危险位置的时候报警，提供</a:t>
              </a:r>
              <a:r>
                <a:rPr lang="en-US" altLang="zh-CN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LBS</a:t>
              </a:r>
              <a:r>
                <a:rPr lang="zh-CN" altLang="en-US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服务。</a:t>
              </a:r>
              <a:endParaRPr lang="zh-CN" altLang="en-US" b="1" kern="0" dirty="0">
                <a:solidFill>
                  <a:srgbClr val="660066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6" name="Group 83"/>
          <p:cNvGrpSpPr>
            <a:grpSpLocks/>
          </p:cNvGrpSpPr>
          <p:nvPr/>
        </p:nvGrpSpPr>
        <p:grpSpPr bwMode="auto">
          <a:xfrm>
            <a:off x="1953778" y="3529093"/>
            <a:ext cx="8383588" cy="729146"/>
            <a:chOff x="221" y="618"/>
            <a:chExt cx="5281" cy="556"/>
          </a:xfrm>
        </p:grpSpPr>
        <p:sp>
          <p:nvSpPr>
            <p:cNvPr id="157" name="AutoShape 84"/>
            <p:cNvSpPr>
              <a:spLocks noChangeArrowheads="1"/>
            </p:cNvSpPr>
            <p:nvPr/>
          </p:nvSpPr>
          <p:spPr bwMode="gray">
            <a:xfrm>
              <a:off x="221" y="636"/>
              <a:ext cx="5281" cy="526"/>
            </a:xfrm>
            <a:prstGeom prst="roundRect">
              <a:avLst>
                <a:gd name="adj" fmla="val 10889"/>
              </a:avLst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8" name="AutoShape 85"/>
            <p:cNvSpPr>
              <a:spLocks noChangeArrowheads="1"/>
            </p:cNvSpPr>
            <p:nvPr/>
          </p:nvSpPr>
          <p:spPr bwMode="gray">
            <a:xfrm>
              <a:off x="386" y="708"/>
              <a:ext cx="589" cy="36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66CC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9" name="Freeform 86"/>
            <p:cNvSpPr>
              <a:spLocks/>
            </p:cNvSpPr>
            <p:nvPr/>
          </p:nvSpPr>
          <p:spPr bwMode="gray">
            <a:xfrm>
              <a:off x="385" y="791"/>
              <a:ext cx="408" cy="27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66CC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0" name="Text Box 87"/>
            <p:cNvSpPr txBox="1">
              <a:spLocks noChangeArrowheads="1"/>
            </p:cNvSpPr>
            <p:nvPr/>
          </p:nvSpPr>
          <p:spPr bwMode="gray">
            <a:xfrm>
              <a:off x="567" y="708"/>
              <a:ext cx="241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1" name="Text Box 88"/>
            <p:cNvSpPr txBox="1">
              <a:spLocks noChangeArrowheads="1"/>
            </p:cNvSpPr>
            <p:nvPr/>
          </p:nvSpPr>
          <p:spPr bwMode="gray">
            <a:xfrm>
              <a:off x="1020" y="618"/>
              <a:ext cx="4400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1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Arial" panose="020B0604020202020204" pitchFamily="34" charset="0"/>
                </a:rPr>
                <a:t>硬件节点研究</a:t>
              </a: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——</a:t>
              </a:r>
              <a:r>
                <a:rPr lang="zh-CN" altLang="en-US" b="1" kern="0" dirty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包</a:t>
              </a:r>
              <a:r>
                <a:rPr lang="zh-CN" altLang="en-US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含加速度传感器节点、室内定位锚节点、待定位节点、温湿度传感器节点、</a:t>
              </a:r>
              <a:r>
                <a:rPr lang="en-US" altLang="zh-CN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PM2.5</a:t>
              </a:r>
              <a:r>
                <a:rPr lang="zh-CN" altLang="en-US" b="1" kern="0" dirty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传感</a:t>
              </a:r>
              <a:r>
                <a:rPr lang="zh-CN" altLang="en-US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器节点、人体红外节点等。</a:t>
              </a:r>
              <a:endParaRPr lang="zh-CN" altLang="en-US" b="1" kern="0" dirty="0">
                <a:solidFill>
                  <a:srgbClr val="660066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2" name="Group 89"/>
          <p:cNvGrpSpPr>
            <a:grpSpLocks/>
          </p:cNvGrpSpPr>
          <p:nvPr/>
        </p:nvGrpSpPr>
        <p:grpSpPr bwMode="auto">
          <a:xfrm>
            <a:off x="1953778" y="4386343"/>
            <a:ext cx="8383588" cy="713409"/>
            <a:chOff x="221" y="618"/>
            <a:chExt cx="5281" cy="544"/>
          </a:xfrm>
        </p:grpSpPr>
        <p:sp>
          <p:nvSpPr>
            <p:cNvPr id="163" name="AutoShape 90"/>
            <p:cNvSpPr>
              <a:spLocks noChangeArrowheads="1"/>
            </p:cNvSpPr>
            <p:nvPr/>
          </p:nvSpPr>
          <p:spPr bwMode="gray">
            <a:xfrm>
              <a:off x="221" y="636"/>
              <a:ext cx="5281" cy="526"/>
            </a:xfrm>
            <a:prstGeom prst="roundRect">
              <a:avLst>
                <a:gd name="adj" fmla="val 10889"/>
              </a:avLst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4" name="AutoShape 91"/>
            <p:cNvSpPr>
              <a:spLocks noChangeArrowheads="1"/>
            </p:cNvSpPr>
            <p:nvPr/>
          </p:nvSpPr>
          <p:spPr bwMode="gray">
            <a:xfrm>
              <a:off x="386" y="708"/>
              <a:ext cx="589" cy="36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66CC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5" name="Freeform 92"/>
            <p:cNvSpPr>
              <a:spLocks/>
            </p:cNvSpPr>
            <p:nvPr/>
          </p:nvSpPr>
          <p:spPr bwMode="gray">
            <a:xfrm>
              <a:off x="385" y="791"/>
              <a:ext cx="408" cy="27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66CC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6" name="Text Box 93"/>
            <p:cNvSpPr txBox="1">
              <a:spLocks noChangeArrowheads="1"/>
            </p:cNvSpPr>
            <p:nvPr/>
          </p:nvSpPr>
          <p:spPr bwMode="gray">
            <a:xfrm>
              <a:off x="567" y="708"/>
              <a:ext cx="241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67" name="Text Box 94"/>
            <p:cNvSpPr txBox="1">
              <a:spLocks noChangeArrowheads="1"/>
            </p:cNvSpPr>
            <p:nvPr/>
          </p:nvSpPr>
          <p:spPr bwMode="gray">
            <a:xfrm>
              <a:off x="1020" y="618"/>
              <a:ext cx="4400" cy="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0" fontAlgn="base">
                <a:lnSpc>
                  <a:spcPct val="115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000000"/>
                  </a:solidFill>
                  <a:ea typeface="楷体_GB2312" pitchFamily="49" charset="-122"/>
                </a:rPr>
                <a:t>系统设计</a:t>
              </a:r>
              <a:r>
                <a:rPr lang="zh-CN" altLang="en-US" b="1" dirty="0" smtClean="0">
                  <a:solidFill>
                    <a:srgbClr val="000000"/>
                  </a:solidFill>
                  <a:ea typeface="楷体_GB2312" pitchFamily="49" charset="-122"/>
                </a:rPr>
                <a:t>与</a:t>
              </a:r>
              <a:r>
                <a:rPr lang="zh-CN" altLang="en-US" b="1" dirty="0">
                  <a:solidFill>
                    <a:srgbClr val="000000"/>
                  </a:solidFill>
                  <a:ea typeface="楷体_GB2312" pitchFamily="49" charset="-122"/>
                </a:rPr>
                <a:t>平</a:t>
              </a:r>
              <a:r>
                <a:rPr lang="zh-CN" altLang="en-US" b="1" dirty="0" smtClean="0">
                  <a:solidFill>
                    <a:srgbClr val="000000"/>
                  </a:solidFill>
                  <a:ea typeface="楷体_GB2312" pitchFamily="49" charset="-122"/>
                </a:rPr>
                <a:t>台搭建</a:t>
              </a: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</a:rPr>
                <a:t>——</a:t>
              </a:r>
              <a:r>
                <a:rPr lang="zh-CN" altLang="en-US" b="1" kern="0" dirty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建立基于无线传感网的用户平台，包含</a:t>
              </a:r>
              <a:r>
                <a:rPr lang="en-US" altLang="zh-CN" b="1" kern="0" dirty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PC</a:t>
              </a:r>
              <a:r>
                <a:rPr lang="zh-CN" altLang="en-US" b="1" kern="0" dirty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端，手机端，网页端，云端数据库，云服务器，短信提醒等。</a:t>
              </a:r>
            </a:p>
          </p:txBody>
        </p:sp>
      </p:grpSp>
      <p:grpSp>
        <p:nvGrpSpPr>
          <p:cNvPr id="168" name="Group 95"/>
          <p:cNvGrpSpPr>
            <a:grpSpLocks/>
          </p:cNvGrpSpPr>
          <p:nvPr/>
        </p:nvGrpSpPr>
        <p:grpSpPr bwMode="auto">
          <a:xfrm>
            <a:off x="1953778" y="5249943"/>
            <a:ext cx="8383588" cy="1047820"/>
            <a:chOff x="221" y="618"/>
            <a:chExt cx="5281" cy="799"/>
          </a:xfrm>
        </p:grpSpPr>
        <p:sp>
          <p:nvSpPr>
            <p:cNvPr id="169" name="AutoShape 96"/>
            <p:cNvSpPr>
              <a:spLocks noChangeArrowheads="1"/>
            </p:cNvSpPr>
            <p:nvPr/>
          </p:nvSpPr>
          <p:spPr bwMode="gray">
            <a:xfrm>
              <a:off x="221" y="636"/>
              <a:ext cx="5281" cy="526"/>
            </a:xfrm>
            <a:prstGeom prst="roundRect">
              <a:avLst>
                <a:gd name="adj" fmla="val 10889"/>
              </a:avLst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0" name="AutoShape 97"/>
            <p:cNvSpPr>
              <a:spLocks noChangeArrowheads="1"/>
            </p:cNvSpPr>
            <p:nvPr/>
          </p:nvSpPr>
          <p:spPr bwMode="gray">
            <a:xfrm>
              <a:off x="386" y="708"/>
              <a:ext cx="589" cy="36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66CC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1" name="Freeform 98"/>
            <p:cNvSpPr>
              <a:spLocks/>
            </p:cNvSpPr>
            <p:nvPr/>
          </p:nvSpPr>
          <p:spPr bwMode="gray">
            <a:xfrm>
              <a:off x="385" y="791"/>
              <a:ext cx="408" cy="27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66CC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2" name="Text Box 99"/>
            <p:cNvSpPr txBox="1">
              <a:spLocks noChangeArrowheads="1"/>
            </p:cNvSpPr>
            <p:nvPr/>
          </p:nvSpPr>
          <p:spPr bwMode="gray">
            <a:xfrm>
              <a:off x="567" y="708"/>
              <a:ext cx="241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73" name="Text Box 100"/>
            <p:cNvSpPr txBox="1">
              <a:spLocks noChangeArrowheads="1"/>
            </p:cNvSpPr>
            <p:nvPr/>
          </p:nvSpPr>
          <p:spPr bwMode="gray">
            <a:xfrm>
              <a:off x="1020" y="618"/>
              <a:ext cx="4400" cy="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noProof="0" dirty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无</a:t>
              </a:r>
              <a:r>
                <a:rPr lang="zh-CN" altLang="en-US" b="1" kern="0" noProof="0" dirty="0" smtClean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线多媒体节点</a:t>
              </a: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</a:rPr>
                <a:t>——</a:t>
              </a:r>
              <a:r>
                <a:rPr lang="zh-CN" altLang="en-US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无线视频传感节点，可实时监控家中视频，视频通过阿里云服务器转发到手机端，出门在外，实时监控家中视频。</a:t>
              </a:r>
              <a:endParaRPr lang="zh-CN" altLang="en-US" b="1" kern="0" dirty="0">
                <a:solidFill>
                  <a:srgbClr val="660066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4" name="Group 95"/>
          <p:cNvGrpSpPr>
            <a:grpSpLocks/>
          </p:cNvGrpSpPr>
          <p:nvPr/>
        </p:nvGrpSpPr>
        <p:grpSpPr bwMode="auto">
          <a:xfrm>
            <a:off x="1953778" y="6068265"/>
            <a:ext cx="8383588" cy="729146"/>
            <a:chOff x="221" y="618"/>
            <a:chExt cx="5281" cy="556"/>
          </a:xfrm>
        </p:grpSpPr>
        <p:sp>
          <p:nvSpPr>
            <p:cNvPr id="175" name="AutoShape 96"/>
            <p:cNvSpPr>
              <a:spLocks noChangeArrowheads="1"/>
            </p:cNvSpPr>
            <p:nvPr/>
          </p:nvSpPr>
          <p:spPr bwMode="gray">
            <a:xfrm>
              <a:off x="221" y="636"/>
              <a:ext cx="5281" cy="526"/>
            </a:xfrm>
            <a:prstGeom prst="roundRect">
              <a:avLst>
                <a:gd name="adj" fmla="val 10889"/>
              </a:avLst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6" name="AutoShape 97"/>
            <p:cNvSpPr>
              <a:spLocks noChangeArrowheads="1"/>
            </p:cNvSpPr>
            <p:nvPr/>
          </p:nvSpPr>
          <p:spPr bwMode="gray">
            <a:xfrm>
              <a:off x="386" y="708"/>
              <a:ext cx="589" cy="36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66CC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7" name="Freeform 98"/>
            <p:cNvSpPr>
              <a:spLocks/>
            </p:cNvSpPr>
            <p:nvPr/>
          </p:nvSpPr>
          <p:spPr bwMode="gray">
            <a:xfrm>
              <a:off x="385" y="791"/>
              <a:ext cx="408" cy="27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66CC">
                      <a:alpha val="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8" name="Text Box 99"/>
            <p:cNvSpPr txBox="1">
              <a:spLocks noChangeArrowheads="1"/>
            </p:cNvSpPr>
            <p:nvPr/>
          </p:nvSpPr>
          <p:spPr bwMode="gray">
            <a:xfrm>
              <a:off x="566" y="708"/>
              <a:ext cx="243" cy="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i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7</a:t>
              </a:r>
              <a:endParaRPr kumimoji="0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9" name="Text Box 100"/>
            <p:cNvSpPr txBox="1">
              <a:spLocks noChangeArrowheads="1"/>
            </p:cNvSpPr>
            <p:nvPr/>
          </p:nvSpPr>
          <p:spPr bwMode="gray">
            <a:xfrm>
              <a:off x="1020" y="618"/>
              <a:ext cx="4400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云服务</a:t>
              </a:r>
              <a:r>
                <a:rPr lang="zh-CN" altLang="en-US" b="1" kern="0" dirty="0" smtClean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器与短信提醒</a:t>
              </a:r>
              <a:r>
                <a:rPr lang="en-US" altLang="zh-CN" b="1" kern="0" dirty="0" smtClean="0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——</a:t>
              </a:r>
              <a:r>
                <a:rPr lang="zh-CN" altLang="en-US" b="1" kern="0" dirty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基于阿里</a:t>
              </a:r>
              <a:r>
                <a:rPr lang="zh-CN" altLang="en-US" b="1" kern="0" dirty="0" smtClean="0">
                  <a:solidFill>
                    <a:srgbClr val="660066"/>
                  </a:solidFill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云的云端服务器，包含云数据库，实现用户信息管理，实时数据中转，短信发送，官方网站等功能</a:t>
              </a:r>
              <a:endParaRPr lang="zh-CN" altLang="en-US" b="1" kern="0" dirty="0">
                <a:solidFill>
                  <a:srgbClr val="660066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05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sp>
        <p:nvSpPr>
          <p:cNvPr id="29" name="AutoShape 30"/>
          <p:cNvSpPr>
            <a:spLocks noChangeArrowheads="1"/>
          </p:cNvSpPr>
          <p:nvPr/>
        </p:nvSpPr>
        <p:spPr bwMode="auto">
          <a:xfrm>
            <a:off x="1422400" y="1731146"/>
            <a:ext cx="2062162" cy="2227262"/>
          </a:xfrm>
          <a:prstGeom prst="roundRect">
            <a:avLst>
              <a:gd name="adj" fmla="val 9769"/>
            </a:avLst>
          </a:pr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587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2359168" y="2240059"/>
            <a:ext cx="1152525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cs typeface="Arial" panose="020B0604020202020204" pitchFamily="34" charset="0"/>
              </a:rPr>
              <a:t>精准</a:t>
            </a:r>
            <a:r>
              <a:rPr lang="zh-CN" altLang="en-US" b="1" dirty="0" smtClean="0">
                <a:latin typeface="微软雅黑" panose="020B0503020204020204" pitchFamily="34" charset="-122"/>
                <a:cs typeface="Arial" panose="020B0604020202020204" pitchFamily="34" charset="0"/>
              </a:rPr>
              <a:t>检测老人的摔倒事件</a:t>
            </a:r>
            <a:endParaRPr lang="en-US" altLang="zh-CN" b="1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4837112" y="1569894"/>
            <a:ext cx="10080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endParaRPr lang="en-US" altLang="zh-CN" sz="100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3629024" y="3068494"/>
            <a:ext cx="635000" cy="1730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WordArt 31"/>
          <p:cNvSpPr>
            <a:spLocks noChangeArrowheads="1" noChangeShapeType="1" noTextEdit="1"/>
          </p:cNvSpPr>
          <p:nvPr/>
        </p:nvSpPr>
        <p:spPr bwMode="auto">
          <a:xfrm>
            <a:off x="1589150" y="1819737"/>
            <a:ext cx="1828305" cy="32486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跌</a:t>
            </a:r>
            <a:r>
              <a:rPr lang="zh-CN" altLang="en-US" sz="3600" b="1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倒精准检测</a:t>
            </a:r>
            <a:endParaRPr lang="zh-CN" altLang="en-US" sz="3600" b="1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AutoShape 39"/>
          <p:cNvSpPr>
            <a:spLocks noChangeArrowheads="1"/>
          </p:cNvSpPr>
          <p:nvPr/>
        </p:nvSpPr>
        <p:spPr bwMode="auto">
          <a:xfrm>
            <a:off x="8262540" y="1286597"/>
            <a:ext cx="2085975" cy="2619375"/>
          </a:xfrm>
          <a:prstGeom prst="roundRect">
            <a:avLst>
              <a:gd name="adj" fmla="val 9769"/>
            </a:avLst>
          </a:pr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587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WordArt 40"/>
          <p:cNvSpPr>
            <a:spLocks noChangeArrowheads="1" noChangeShapeType="1" noTextEdit="1"/>
          </p:cNvSpPr>
          <p:nvPr/>
        </p:nvSpPr>
        <p:spPr bwMode="auto">
          <a:xfrm>
            <a:off x="8572679" y="1519935"/>
            <a:ext cx="1596881" cy="30118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</a:t>
            </a:r>
            <a:r>
              <a:rPr lang="zh-CN" altLang="en-US" sz="3600" b="1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踪轨迹监测</a:t>
            </a:r>
            <a:endParaRPr lang="zh-CN" altLang="en-US" sz="3600" b="1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8180783" y="1879902"/>
            <a:ext cx="2165417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125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cs typeface="Arial" panose="020B0604020202020204" pitchFamily="34" charset="0"/>
              </a:rPr>
              <a:t>根据室内定位技术，实时监测老人行踪</a:t>
            </a:r>
            <a:r>
              <a:rPr lang="zh-CN" altLang="en-US" b="1" dirty="0">
                <a:latin typeface="微软雅黑" panose="020B0503020204020204" pitchFamily="34" charset="-122"/>
                <a:cs typeface="Arial" panose="020B0604020202020204" pitchFamily="34" charset="0"/>
              </a:rPr>
              <a:t>轨</a:t>
            </a:r>
            <a:r>
              <a:rPr lang="zh-CN" altLang="en-US" b="1" dirty="0" smtClean="0">
                <a:latin typeface="微软雅黑" panose="020B0503020204020204" pitchFamily="34" charset="-122"/>
                <a:cs typeface="Arial" panose="020B0604020202020204" pitchFamily="34" charset="0"/>
              </a:rPr>
              <a:t>迹。</a:t>
            </a:r>
            <a:endParaRPr lang="zh-CN" altLang="en-US" b="1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7872015" y="2324822"/>
            <a:ext cx="446088" cy="1444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55"/>
          <p:cNvSpPr>
            <a:spLocks noChangeShapeType="1"/>
          </p:cNvSpPr>
          <p:nvPr/>
        </p:nvSpPr>
        <p:spPr bwMode="auto">
          <a:xfrm flipV="1">
            <a:off x="3629024" y="4966974"/>
            <a:ext cx="942975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193674" y="983313"/>
            <a:ext cx="4070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400" b="1" dirty="0">
                <a:solidFill>
                  <a:srgbClr val="660066"/>
                </a:solidFill>
                <a:ea typeface="楷体_GB2312" pitchFamily="49" charset="-122"/>
              </a:rPr>
              <a:t>本作品总体解决方案</a:t>
            </a:r>
          </a:p>
        </p:txBody>
      </p:sp>
      <p:sp>
        <p:nvSpPr>
          <p:cNvPr id="50" name="AutoShape 33"/>
          <p:cNvSpPr>
            <a:spLocks noChangeArrowheads="1"/>
          </p:cNvSpPr>
          <p:nvPr/>
        </p:nvSpPr>
        <p:spPr bwMode="auto">
          <a:xfrm>
            <a:off x="1341220" y="4118485"/>
            <a:ext cx="2230438" cy="2227263"/>
          </a:xfrm>
          <a:prstGeom prst="roundRect">
            <a:avLst>
              <a:gd name="adj" fmla="val 9769"/>
            </a:avLst>
          </a:pr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587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2384208" y="4820160"/>
            <a:ext cx="1152525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cs typeface="Arial" panose="020B0604020202020204" pitchFamily="34" charset="0"/>
              </a:rPr>
              <a:t>实</a:t>
            </a:r>
            <a:r>
              <a:rPr lang="zh-CN" altLang="en-US" b="1" dirty="0" smtClean="0">
                <a:latin typeface="微软雅黑" panose="020B0503020204020204" pitchFamily="34" charset="-122"/>
                <a:cs typeface="Arial" panose="020B0604020202020204" pitchFamily="34" charset="0"/>
              </a:rPr>
              <a:t>时监测家中水电气安全。</a:t>
            </a:r>
            <a:endParaRPr lang="zh-CN" altLang="en-US" b="1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WordArt 40"/>
          <p:cNvSpPr>
            <a:spLocks noChangeArrowheads="1" noChangeShapeType="1" noTextEdit="1"/>
          </p:cNvSpPr>
          <p:nvPr/>
        </p:nvSpPr>
        <p:spPr bwMode="auto">
          <a:xfrm>
            <a:off x="1657998" y="4309245"/>
            <a:ext cx="1638372" cy="25887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水电</a:t>
            </a:r>
            <a:r>
              <a:rPr lang="zh-CN" altLang="en-US" sz="3600" b="1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气安全监测</a:t>
            </a:r>
            <a:endParaRPr lang="zh-CN" altLang="en-US" sz="3600" b="1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98" y="3150534"/>
            <a:ext cx="1074513" cy="73158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556" y="3019570"/>
            <a:ext cx="1323125" cy="87781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150" y="4772846"/>
            <a:ext cx="571550" cy="1287892"/>
          </a:xfrm>
          <a:prstGeom prst="rect">
            <a:avLst/>
          </a:prstGeom>
        </p:spPr>
      </p:pic>
      <p:sp>
        <p:nvSpPr>
          <p:cNvPr id="58" name="AutoShape 33"/>
          <p:cNvSpPr>
            <a:spLocks noChangeArrowheads="1"/>
          </p:cNvSpPr>
          <p:nvPr/>
        </p:nvSpPr>
        <p:spPr bwMode="auto">
          <a:xfrm>
            <a:off x="8255899" y="4109529"/>
            <a:ext cx="2230438" cy="2227263"/>
          </a:xfrm>
          <a:prstGeom prst="roundRect">
            <a:avLst>
              <a:gd name="adj" fmla="val 9769"/>
            </a:avLst>
          </a:pr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587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59" name="Line 44"/>
          <p:cNvSpPr>
            <a:spLocks noChangeShapeType="1"/>
          </p:cNvSpPr>
          <p:nvPr/>
        </p:nvSpPr>
        <p:spPr bwMode="auto">
          <a:xfrm>
            <a:off x="7852690" y="4804566"/>
            <a:ext cx="446088" cy="1444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WordArt 40"/>
          <p:cNvSpPr>
            <a:spLocks noChangeArrowheads="1" noChangeShapeType="1" noTextEdit="1"/>
          </p:cNvSpPr>
          <p:nvPr/>
        </p:nvSpPr>
        <p:spPr bwMode="auto">
          <a:xfrm>
            <a:off x="8572679" y="4198094"/>
            <a:ext cx="1596881" cy="30118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</a:t>
            </a:r>
            <a:r>
              <a:rPr lang="zh-CN" altLang="en-US" sz="3600" b="1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线视频监控</a:t>
            </a:r>
            <a:endParaRPr lang="zh-CN" altLang="en-US" sz="3600" b="1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Text Box 21"/>
          <p:cNvSpPr txBox="1">
            <a:spLocks noChangeArrowheads="1"/>
          </p:cNvSpPr>
          <p:nvPr/>
        </p:nvSpPr>
        <p:spPr bwMode="auto">
          <a:xfrm>
            <a:off x="8255899" y="4448846"/>
            <a:ext cx="2165417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125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cs typeface="Arial" panose="020B0604020202020204" pitchFamily="34" charset="0"/>
              </a:rPr>
              <a:t>在家中部署多个无线视频传感节点，实时监控家中状况</a:t>
            </a:r>
            <a:endParaRPr lang="zh-CN" altLang="en-US" b="1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950" y="5504762"/>
            <a:ext cx="926727" cy="808241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637" y="2228410"/>
            <a:ext cx="3949974" cy="24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9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0" grpId="0" animBg="1"/>
      <p:bldP spid="51" grpId="0"/>
      <p:bldP spid="58" grpId="0" animBg="1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47533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1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、老人跌倒检测子系统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 descr="C:\Users\muzi\Documents\Tencent Files\1060091458\FileRecv\MobileFile\Image\A0~{8D`AG%`SMJ8CC9W{@70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4952" r="7315" b="2419"/>
          <a:stretch/>
        </p:blipFill>
        <p:spPr bwMode="auto">
          <a:xfrm>
            <a:off x="840509" y="3076641"/>
            <a:ext cx="5490718" cy="27154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147" y="2805087"/>
            <a:ext cx="4446498" cy="2956620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372097" y="1967344"/>
            <a:ext cx="9295903" cy="8340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/>
              <a:t> 实时检测家中的老人跌倒情况，在老人跌倒后发出报警，发送短信到注册时的手机号，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推送提醒到手机端。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自主研发的跌倒检测算法已申请一项国家发明专利，已被正式受理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490145" y="5760739"/>
            <a:ext cx="1431636" cy="39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子系统架构</a:t>
            </a:r>
            <a:endParaRPr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8914036" y="5815141"/>
            <a:ext cx="1292146" cy="39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实地测试</a:t>
            </a:r>
          </a:p>
        </p:txBody>
      </p:sp>
    </p:spTree>
    <p:extLst>
      <p:ext uri="{BB962C8B-B14F-4D97-AF65-F5344CB8AC3E}">
        <p14:creationId xmlns:p14="http://schemas.microsoft.com/office/powerpoint/2010/main" val="300895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55" y="4248476"/>
            <a:ext cx="2207155" cy="15321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"/>
            <a:ext cx="12192000" cy="9236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、作品的主要内容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345382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345170" y="6346113"/>
            <a:ext cx="8204033" cy="46166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zh-CN" altLang="en-US" sz="2400" b="1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第五届全国高校物联网创新应用大赛创意赛作品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1" y="923635"/>
            <a:ext cx="3509819" cy="1043709"/>
            <a:chOff x="232211" y="0"/>
            <a:chExt cx="2679216" cy="914400"/>
          </a:xfrm>
        </p:grpSpPr>
        <p:sp>
          <p:nvSpPr>
            <p:cNvPr id="8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757" y="251403"/>
              <a:ext cx="2550670" cy="3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2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、</a:t>
              </a:r>
              <a:r>
                <a:rPr lang="zh-CN" altLang="en-US" sz="2000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水电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气安全子系统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6" descr="11604466063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16" y="1665032"/>
            <a:ext cx="1800225" cy="13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4056929" y="2673094"/>
            <a:ext cx="1335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家庭湿度 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5484091" y="2995357"/>
            <a:ext cx="1335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家庭温度 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304954" y="2995357"/>
            <a:ext cx="1846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家庭空气质量 </a:t>
            </a:r>
          </a:p>
        </p:txBody>
      </p:sp>
      <p:sp>
        <p:nvSpPr>
          <p:cNvPr id="20" name="Line 42"/>
          <p:cNvSpPr>
            <a:spLocks noChangeShapeType="1"/>
          </p:cNvSpPr>
          <p:nvPr/>
        </p:nvSpPr>
        <p:spPr bwMode="auto">
          <a:xfrm>
            <a:off x="4476029" y="3104894"/>
            <a:ext cx="1081087" cy="10795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42"/>
          <p:cNvSpPr>
            <a:spLocks noChangeShapeType="1"/>
          </p:cNvSpPr>
          <p:nvPr/>
        </p:nvSpPr>
        <p:spPr bwMode="auto">
          <a:xfrm>
            <a:off x="6131791" y="3320794"/>
            <a:ext cx="144463" cy="6477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42"/>
          <p:cNvSpPr>
            <a:spLocks noChangeShapeType="1"/>
          </p:cNvSpPr>
          <p:nvPr/>
        </p:nvSpPr>
        <p:spPr bwMode="auto">
          <a:xfrm flipH="1">
            <a:off x="6996979" y="3320794"/>
            <a:ext cx="1223962" cy="93662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42"/>
          <p:cNvSpPr>
            <a:spLocks noChangeShapeType="1"/>
          </p:cNvSpPr>
          <p:nvPr/>
        </p:nvSpPr>
        <p:spPr bwMode="auto">
          <a:xfrm>
            <a:off x="3252066" y="3536694"/>
            <a:ext cx="2160588" cy="100806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42"/>
          <p:cNvSpPr>
            <a:spLocks noChangeShapeType="1"/>
          </p:cNvSpPr>
          <p:nvPr/>
        </p:nvSpPr>
        <p:spPr bwMode="auto">
          <a:xfrm flipV="1">
            <a:off x="3539404" y="5121019"/>
            <a:ext cx="1944687" cy="14446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8" name="Picture 25" descr="124590239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741" y="2457194"/>
            <a:ext cx="1439863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 descr="2009527115926768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04" y="4257419"/>
            <a:ext cx="1728787" cy="17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7" descr="1676255_0_2008101416293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6" b="113"/>
          <a:stretch>
            <a:fillRect/>
          </a:stretch>
        </p:blipFill>
        <p:spPr bwMode="auto">
          <a:xfrm>
            <a:off x="3936279" y="1233232"/>
            <a:ext cx="1527175" cy="154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1946236_194738057_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91" y="1015744"/>
            <a:ext cx="733425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4056929" y="2673094"/>
            <a:ext cx="1335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家庭湿度 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5484091" y="2995357"/>
            <a:ext cx="1335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家庭温度 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7304954" y="2995357"/>
            <a:ext cx="1846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家庭空气质量 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1517722" y="3675386"/>
            <a:ext cx="1995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家庭烟雾检测 </a:t>
            </a: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1517722" y="5855924"/>
            <a:ext cx="2357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家庭可燃气体检测 </a:t>
            </a:r>
          </a:p>
        </p:txBody>
      </p:sp>
      <p:sp>
        <p:nvSpPr>
          <p:cNvPr id="37" name="Line 42"/>
          <p:cNvSpPr>
            <a:spLocks noChangeShapeType="1"/>
          </p:cNvSpPr>
          <p:nvPr/>
        </p:nvSpPr>
        <p:spPr bwMode="auto">
          <a:xfrm>
            <a:off x="6131791" y="3320794"/>
            <a:ext cx="144463" cy="6477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42"/>
          <p:cNvSpPr>
            <a:spLocks noChangeShapeType="1"/>
          </p:cNvSpPr>
          <p:nvPr/>
        </p:nvSpPr>
        <p:spPr bwMode="auto">
          <a:xfrm flipH="1">
            <a:off x="6996979" y="3320794"/>
            <a:ext cx="1223962" cy="93662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>
            <a:off x="3252066" y="3536694"/>
            <a:ext cx="2160588" cy="100806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42"/>
          <p:cNvSpPr>
            <a:spLocks noChangeShapeType="1"/>
          </p:cNvSpPr>
          <p:nvPr/>
        </p:nvSpPr>
        <p:spPr bwMode="auto">
          <a:xfrm flipV="1">
            <a:off x="3539404" y="5121019"/>
            <a:ext cx="1944687" cy="14446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4907833" y="5624256"/>
            <a:ext cx="5730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下 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2252" y="4062209"/>
            <a:ext cx="2334683" cy="1521441"/>
          </a:xfrm>
          <a:prstGeom prst="rect">
            <a:avLst/>
          </a:prstGeom>
        </p:spPr>
      </p:pic>
      <p:sp>
        <p:nvSpPr>
          <p:cNvPr id="44" name="Line 42"/>
          <p:cNvSpPr>
            <a:spLocks noChangeShapeType="1"/>
          </p:cNvSpPr>
          <p:nvPr/>
        </p:nvSpPr>
        <p:spPr bwMode="auto">
          <a:xfrm flipH="1">
            <a:off x="7235341" y="4930436"/>
            <a:ext cx="1059223" cy="399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Text Box 32"/>
          <p:cNvSpPr txBox="1">
            <a:spLocks noChangeArrowheads="1"/>
          </p:cNvSpPr>
          <p:nvPr/>
        </p:nvSpPr>
        <p:spPr bwMode="auto">
          <a:xfrm>
            <a:off x="8426283" y="5568664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门窗安全监测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8802553" y="979134"/>
            <a:ext cx="2995756" cy="618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实时监控家中各项环境参数</a:t>
            </a:r>
          </a:p>
        </p:txBody>
      </p:sp>
    </p:spTree>
    <p:extLst>
      <p:ext uri="{BB962C8B-B14F-4D97-AF65-F5344CB8AC3E}">
        <p14:creationId xmlns:p14="http://schemas.microsoft.com/office/powerpoint/2010/main" val="28857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爱能第一次会议ppt">
  <a:themeElements>
    <a:clrScheme name="爱能第一次会议ppt 3">
      <a:dk1>
        <a:srgbClr val="000066"/>
      </a:dk1>
      <a:lt1>
        <a:srgbClr val="FFFFFF"/>
      </a:lt1>
      <a:dk2>
        <a:srgbClr val="1C74CC"/>
      </a:dk2>
      <a:lt2>
        <a:srgbClr val="B2B2B2"/>
      </a:lt2>
      <a:accent1>
        <a:srgbClr val="A2CCFA"/>
      </a:accent1>
      <a:accent2>
        <a:srgbClr val="E26052"/>
      </a:accent2>
      <a:accent3>
        <a:srgbClr val="FFFFFF"/>
      </a:accent3>
      <a:accent4>
        <a:srgbClr val="000056"/>
      </a:accent4>
      <a:accent5>
        <a:srgbClr val="CEE2FC"/>
      </a:accent5>
      <a:accent6>
        <a:srgbClr val="CD5649"/>
      </a:accent6>
      <a:hlink>
        <a:srgbClr val="3FA3DB"/>
      </a:hlink>
      <a:folHlink>
        <a:srgbClr val="2C98A0"/>
      </a:folHlink>
    </a:clrScheme>
    <a:fontScheme name="爱能第一次会议ppt">
      <a:majorFont>
        <a:latin typeface="Arial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爱能第一次会议ppt 1">
        <a:dk1>
          <a:srgbClr val="000066"/>
        </a:dk1>
        <a:lt1>
          <a:srgbClr val="FFFFFF"/>
        </a:lt1>
        <a:dk2>
          <a:srgbClr val="1EA491"/>
        </a:dk2>
        <a:lt2>
          <a:srgbClr val="B2B2B2"/>
        </a:lt2>
        <a:accent1>
          <a:srgbClr val="A3D5A8"/>
        </a:accent1>
        <a:accent2>
          <a:srgbClr val="99CC00"/>
        </a:accent2>
        <a:accent3>
          <a:srgbClr val="FFFFFF"/>
        </a:accent3>
        <a:accent4>
          <a:srgbClr val="000056"/>
        </a:accent4>
        <a:accent5>
          <a:srgbClr val="CEE7D1"/>
        </a:accent5>
        <a:accent6>
          <a:srgbClr val="8AB900"/>
        </a:accent6>
        <a:hlink>
          <a:srgbClr val="6CAE87"/>
        </a:hlink>
        <a:folHlink>
          <a:srgbClr val="386B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爱能第一次会议ppt 2">
        <a:dk1>
          <a:srgbClr val="000066"/>
        </a:dk1>
        <a:lt1>
          <a:srgbClr val="FFFFFF"/>
        </a:lt1>
        <a:dk2>
          <a:srgbClr val="1074A6"/>
        </a:dk2>
        <a:lt2>
          <a:srgbClr val="B2B2B2"/>
        </a:lt2>
        <a:accent1>
          <a:srgbClr val="96DAF2"/>
        </a:accent1>
        <a:accent2>
          <a:srgbClr val="D98E5B"/>
        </a:accent2>
        <a:accent3>
          <a:srgbClr val="FFFFFF"/>
        </a:accent3>
        <a:accent4>
          <a:srgbClr val="000056"/>
        </a:accent4>
        <a:accent5>
          <a:srgbClr val="C9EAF7"/>
        </a:accent5>
        <a:accent6>
          <a:srgbClr val="C48052"/>
        </a:accent6>
        <a:hlink>
          <a:srgbClr val="6847D3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爱能第一次会议ppt 3">
        <a:dk1>
          <a:srgbClr val="000066"/>
        </a:dk1>
        <a:lt1>
          <a:srgbClr val="FFFFFF"/>
        </a:lt1>
        <a:dk2>
          <a:srgbClr val="1C74CC"/>
        </a:dk2>
        <a:lt2>
          <a:srgbClr val="B2B2B2"/>
        </a:lt2>
        <a:accent1>
          <a:srgbClr val="A2CCFA"/>
        </a:accent1>
        <a:accent2>
          <a:srgbClr val="E26052"/>
        </a:accent2>
        <a:accent3>
          <a:srgbClr val="FFFFFF"/>
        </a:accent3>
        <a:accent4>
          <a:srgbClr val="000056"/>
        </a:accent4>
        <a:accent5>
          <a:srgbClr val="CEE2FC"/>
        </a:accent5>
        <a:accent6>
          <a:srgbClr val="CD5649"/>
        </a:accent6>
        <a:hlink>
          <a:srgbClr val="3FA3DB"/>
        </a:hlink>
        <a:folHlink>
          <a:srgbClr val="2C98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6220</Words>
  <Application>Microsoft Office PowerPoint</Application>
  <PresentationFormat>宽屏</PresentationFormat>
  <Paragraphs>368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6" baseType="lpstr">
      <vt:lpstr>方正喵呜体</vt:lpstr>
      <vt:lpstr>方正呐喊体</vt:lpstr>
      <vt:lpstr>方正胖娃简体</vt:lpstr>
      <vt:lpstr>黑体</vt:lpstr>
      <vt:lpstr>楷体_GB2312</vt:lpstr>
      <vt:lpstr>宋体</vt:lpstr>
      <vt:lpstr>微软雅黑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1_Office 主题</vt:lpstr>
      <vt:lpstr>爱能第一次会议ppt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智慧云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</dc:creator>
  <cp:lastModifiedBy>ZL</cp:lastModifiedBy>
  <cp:revision>287</cp:revision>
  <dcterms:created xsi:type="dcterms:W3CDTF">2013-07-16T01:55:39Z</dcterms:created>
  <dcterms:modified xsi:type="dcterms:W3CDTF">2017-12-23T13:59:26Z</dcterms:modified>
</cp:coreProperties>
</file>